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66" r:id="rId3"/>
    <p:sldId id="276" r:id="rId4"/>
    <p:sldId id="259" r:id="rId5"/>
    <p:sldId id="269" r:id="rId6"/>
    <p:sldId id="261" r:id="rId7"/>
    <p:sldId id="257" r:id="rId8"/>
    <p:sldId id="273" r:id="rId9"/>
    <p:sldId id="285" r:id="rId10"/>
    <p:sldId id="286" r:id="rId11"/>
    <p:sldId id="287" r:id="rId12"/>
    <p:sldId id="288" r:id="rId13"/>
    <p:sldId id="290" r:id="rId14"/>
    <p:sldId id="280" r:id="rId15"/>
    <p:sldId id="270" r:id="rId16"/>
  </p:sldIdLst>
  <p:sldSz cx="9144000" cy="6858000" type="screen4x3"/>
  <p:notesSz cx="6723063" cy="9853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7" autoAdjust="0"/>
    <p:restoredTop sz="94686" autoAdjust="0"/>
  </p:normalViewPr>
  <p:slideViewPr>
    <p:cSldViewPr>
      <p:cViewPr varScale="1">
        <p:scale>
          <a:sx n="103" d="100"/>
          <a:sy n="103" d="100"/>
        </p:scale>
        <p:origin x="-18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1301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470" y="3"/>
            <a:ext cx="291301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4C538-F332-4DC7-82B2-AFB1B93E975A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22837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991" y="4679950"/>
            <a:ext cx="5379084" cy="443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59903"/>
            <a:ext cx="291301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470" y="9359903"/>
            <a:ext cx="291301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D2932-BC01-4579-BDDB-B9EAB654B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4FED-01B1-4B45-82D1-8EF56A34667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55E6-605E-4172-B84C-67622277C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4FED-01B1-4B45-82D1-8EF56A34667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55E6-605E-4172-B84C-67622277C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4FED-01B1-4B45-82D1-8EF56A34667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55E6-605E-4172-B84C-67622277C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24" name="Rectangle 12"/>
          <p:cNvSpPr>
            <a:spLocks noChangeArrowheads="1"/>
          </p:cNvSpPr>
          <p:nvPr userDrawn="1"/>
        </p:nvSpPr>
        <p:spPr bwMode="auto">
          <a:xfrm>
            <a:off x="-374650" y="2913063"/>
            <a:ext cx="366712" cy="366712"/>
          </a:xfrm>
          <a:prstGeom prst="rect">
            <a:avLst/>
          </a:prstGeom>
          <a:solidFill>
            <a:srgbClr val="59A0D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5" name="Rectangle 12"/>
          <p:cNvSpPr>
            <a:spLocks noChangeArrowheads="1"/>
          </p:cNvSpPr>
          <p:nvPr userDrawn="1"/>
        </p:nvSpPr>
        <p:spPr bwMode="auto">
          <a:xfrm>
            <a:off x="-374650" y="3279775"/>
            <a:ext cx="366712" cy="366713"/>
          </a:xfrm>
          <a:prstGeom prst="rect">
            <a:avLst/>
          </a:prstGeom>
          <a:solidFill>
            <a:srgbClr val="8EBF6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  <a:ea typeface="+mn-ea"/>
            </a:endParaRPr>
          </a:p>
        </p:txBody>
      </p:sp>
      <p:sp>
        <p:nvSpPr>
          <p:cNvPr id="26" name="Rectangle 12"/>
          <p:cNvSpPr>
            <a:spLocks noChangeArrowheads="1"/>
          </p:cNvSpPr>
          <p:nvPr userDrawn="1"/>
        </p:nvSpPr>
        <p:spPr bwMode="auto">
          <a:xfrm>
            <a:off x="-374650" y="3646488"/>
            <a:ext cx="366712" cy="366712"/>
          </a:xfrm>
          <a:prstGeom prst="rect">
            <a:avLst/>
          </a:prstGeom>
          <a:solidFill>
            <a:srgbClr val="D8733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  <a:ea typeface="+mn-ea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08FE4-0804-43A9-B365-427839475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4FED-01B1-4B45-82D1-8EF56A34667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55E6-605E-4172-B84C-67622277C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4FED-01B1-4B45-82D1-8EF56A34667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55E6-605E-4172-B84C-67622277C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4FED-01B1-4B45-82D1-8EF56A34667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55E6-605E-4172-B84C-67622277C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4FED-01B1-4B45-82D1-8EF56A34667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55E6-605E-4172-B84C-67622277C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4FED-01B1-4B45-82D1-8EF56A34667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55E6-605E-4172-B84C-67622277C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4FED-01B1-4B45-82D1-8EF56A34667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55E6-605E-4172-B84C-67622277C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4FED-01B1-4B45-82D1-8EF56A34667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55E6-605E-4172-B84C-67622277C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4FED-01B1-4B45-82D1-8EF56A34667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55E6-605E-4172-B84C-67622277C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8000"/>
            <a:lum/>
          </a:blip>
          <a:srcRect/>
          <a:stretch>
            <a:fillRect l="-22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34FED-01B1-4B45-82D1-8EF56A34667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55E6-605E-4172-B84C-67622277C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zd-center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Placeholder 13" descr="cover_illustra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14" descr="C:\Natarius\RZD 2012\Форма хоккеистов\вставка красный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44863"/>
            <a:ext cx="9144000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/>
          </p:cNvSpPr>
          <p:nvPr/>
        </p:nvSpPr>
        <p:spPr bwMode="auto">
          <a:xfrm>
            <a:off x="898525" y="3367088"/>
            <a:ext cx="67675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69637" name="Subtitle 6"/>
          <p:cNvSpPr>
            <a:spLocks/>
          </p:cNvSpPr>
          <p:nvPr/>
        </p:nvSpPr>
        <p:spPr bwMode="auto">
          <a:xfrm>
            <a:off x="898525" y="4583113"/>
            <a:ext cx="6493677" cy="53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en-US" altLang="ru-RU" sz="1500" dirty="0">
              <a:latin typeface="Verdana" charset="0"/>
            </a:endParaRPr>
          </a:p>
        </p:txBody>
      </p:sp>
      <p:sp>
        <p:nvSpPr>
          <p:cNvPr id="69638" name="Text Placeholder 7"/>
          <p:cNvSpPr>
            <a:spLocks/>
          </p:cNvSpPr>
          <p:nvPr/>
        </p:nvSpPr>
        <p:spPr bwMode="auto">
          <a:xfrm>
            <a:off x="901700" y="6027739"/>
            <a:ext cx="5835984" cy="52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endParaRPr lang="en-US" altLang="ru-RU" sz="1400" dirty="0" smtClean="0">
              <a:latin typeface="+mj-lt"/>
            </a:endParaRPr>
          </a:p>
        </p:txBody>
      </p:sp>
      <p:sp>
        <p:nvSpPr>
          <p:cNvPr id="7" name="Subtitle 6"/>
          <p:cNvSpPr txBox="1">
            <a:spLocks/>
          </p:cNvSpPr>
          <p:nvPr/>
        </p:nvSpPr>
        <p:spPr bwMode="auto">
          <a:xfrm>
            <a:off x="914400" y="5270500"/>
            <a:ext cx="551497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1600" dirty="0">
              <a:latin typeface="+mn-lt"/>
              <a:cs typeface="ＭＳ Ｐゴシック" charset="-128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1600" dirty="0">
              <a:latin typeface="+mn-lt"/>
              <a:cs typeface="ＭＳ Ｐゴシック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49441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Единая система обмена электронными   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   бухгалтерскими документами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между ОАО РЖД и клиентскими организациями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672588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Ермаков Юрий Дмитриевич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Начальник технологического отдела Октябрьского ТЦФТО ОАО «РЖД»</a:t>
            </a:r>
          </a:p>
          <a:p>
            <a:endParaRPr lang="ru-RU" sz="1400" b="1" dirty="0" smtClean="0">
              <a:latin typeface="Verdana" pitchFamily="34" charset="0"/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Гарбузов Александр Викторович 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Ведущий технолог Октябрьского ТЦФТО ОАО «РЖД»</a:t>
            </a:r>
          </a:p>
          <a:p>
            <a:endParaRPr lang="ru-RU" sz="14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  <a:p>
            <a:r>
              <a:rPr lang="ru-RU" sz="16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10.02.2021</a:t>
            </a:r>
            <a:endParaRPr lang="ru-RU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84176"/>
          </a:xfrm>
        </p:spPr>
        <p:txBody>
          <a:bodyPr>
            <a:noAutofit/>
          </a:bodyPr>
          <a:lstStyle/>
          <a:p>
            <a:r>
              <a:rPr lang="ru-RU" sz="2000" dirty="0" smtClean="0"/>
              <a:t>2. Пройти по полученной (по </a:t>
            </a:r>
            <a:r>
              <a:rPr lang="ru-RU" sz="2000" dirty="0" err="1" smtClean="0"/>
              <a:t>e_mail</a:t>
            </a:r>
            <a:r>
              <a:rPr lang="ru-RU" sz="2000" dirty="0" smtClean="0"/>
              <a:t>) ссылке на ресурс УЦ </a:t>
            </a:r>
            <a:r>
              <a:rPr lang="en-US" sz="2000" dirty="0" smtClean="0"/>
              <a:t>“</a:t>
            </a:r>
            <a:r>
              <a:rPr lang="ru-RU" sz="2000" dirty="0" smtClean="0"/>
              <a:t>НИИАС</a:t>
            </a:r>
            <a:r>
              <a:rPr lang="en-US" sz="2000" dirty="0" smtClean="0"/>
              <a:t>”</a:t>
            </a:r>
            <a:r>
              <a:rPr lang="ru-RU" sz="2000" dirty="0" smtClean="0"/>
              <a:t>, скачать и установить  ПО АРМ “Кабинет заявки” (если его нет).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929232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Работа в АРМ Кабинет Заявки УЦ НИИАС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16378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19077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</a:t>
            </a:r>
            <a:r>
              <a:rPr lang="ru-RU" sz="1400" dirty="0" smtClean="0"/>
              <a:t>. Подать </a:t>
            </a:r>
            <a:r>
              <a:rPr lang="ru-RU" sz="1400" b="1" u="sng" dirty="0" smtClean="0"/>
              <a:t>электронную заявку </a:t>
            </a:r>
            <a:r>
              <a:rPr lang="ru-RU" sz="1400" dirty="0" smtClean="0"/>
              <a:t>на сертификат усиленной квалифицированной подписи на сотрудника с приложением копий документов. 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Предоставить в ТЦФТО комплект документов</a:t>
            </a:r>
            <a:r>
              <a:rPr lang="en-US" sz="1400" dirty="0" smtClean="0"/>
              <a:t>; </a:t>
            </a:r>
            <a:endParaRPr lang="ru-RU" sz="1400" dirty="0" smtClean="0"/>
          </a:p>
          <a:p>
            <a:pPr lvl="0"/>
            <a:r>
              <a:rPr lang="ru-RU" sz="1400" dirty="0" smtClean="0"/>
              <a:t>Дождаться  согласования (сообщение от НИИАС) и </a:t>
            </a:r>
            <a:r>
              <a:rPr lang="ru-RU" sz="1400" dirty="0" err="1" smtClean="0"/>
              <a:t>выпустить\установить</a:t>
            </a:r>
            <a:r>
              <a:rPr lang="ru-RU" sz="1400" dirty="0" smtClean="0"/>
              <a:t> сертификат ЭП.</a:t>
            </a:r>
          </a:p>
          <a:p>
            <a:endParaRPr lang="ru-RU" sz="1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19672" y="1700808"/>
            <a:ext cx="648072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768" y="764704"/>
            <a:ext cx="20882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4. В АРМ “Кабинет заявки” УЦ НИИАС подать </a:t>
            </a:r>
            <a:r>
              <a:rPr lang="ru-RU" sz="1400" b="1" u="sng" dirty="0" smtClean="0"/>
              <a:t>заявление на ЭДОСФ</a:t>
            </a:r>
            <a:r>
              <a:rPr lang="ru-RU" sz="1400" b="1" dirty="0" smtClean="0"/>
              <a:t> </a:t>
            </a:r>
            <a:r>
              <a:rPr lang="ru-RU" sz="1400" dirty="0" smtClean="0"/>
              <a:t>в случае использования данного оператора. В случае использования другого оператора </a:t>
            </a:r>
            <a:r>
              <a:rPr lang="en-US" sz="1400" dirty="0" smtClean="0"/>
              <a:t>-</a:t>
            </a:r>
            <a:r>
              <a:rPr lang="ru-RU" sz="1400" dirty="0" smtClean="0"/>
              <a:t> обратиться к своему оператору с заявлением на организацию получения СФ через роуминг от ОАО РЖД (выпускать дополнительно сертификат в УЦ НИИАС тогда не нужно).</a:t>
            </a:r>
            <a:r>
              <a:rPr lang="en-US" sz="1400" dirty="0" smtClean="0"/>
              <a:t> </a:t>
            </a:r>
            <a:r>
              <a:rPr lang="ru-RU" sz="1400" dirty="0" smtClean="0"/>
              <a:t>Или так же можно через АРМ кабинет заявки в УЦ НИИАС </a:t>
            </a:r>
            <a:r>
              <a:rPr lang="ru-RU" sz="1400" b="1" dirty="0" smtClean="0"/>
              <a:t>подать </a:t>
            </a:r>
            <a:r>
              <a:rPr lang="ru-RU" sz="1400" b="1" u="sng" dirty="0" smtClean="0"/>
              <a:t>заявление на роуминг</a:t>
            </a:r>
            <a:r>
              <a:rPr lang="ru-RU" sz="1400" b="1" dirty="0" smtClean="0"/>
              <a:t>. </a:t>
            </a:r>
          </a:p>
          <a:p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580112" y="1556792"/>
            <a:ext cx="1512168" cy="26642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4355976" y="4797152"/>
            <a:ext cx="2736304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5. Подать заявку в АС ЭТРАН на начало работы с ЭДОСФ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078954"/>
            <a:ext cx="864096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1"/>
            <a:ext cx="7632848" cy="577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6. Подать заявку в АС ЭТРАН на расширение </a:t>
            </a:r>
            <a:r>
              <a:rPr lang="ru-RU" sz="2800" dirty="0" smtClean="0"/>
              <a:t>перечня электронных документов (прав)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241076"/>
            <a:ext cx="72008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39309"/>
            <a:ext cx="8496944" cy="538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7249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Функционал в НП ЭТРАН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6624736" cy="308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25144"/>
            <a:ext cx="5518001" cy="18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22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46206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4000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Call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–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центр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8-800-755-00-00</a:t>
            </a:r>
            <a:endParaRPr lang="en-US" sz="6000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  <a:hlinkClick r:id="rId3"/>
            </a:endParaRPr>
          </a:p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  <a:hlinkClick r:id="rId3"/>
            </a:endParaRPr>
          </a:p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  <a:hlinkClick r:id="rId3"/>
            </a:endParaRPr>
          </a:p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  <a:hlinkClick r:id="rId3"/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  <a:hlinkClick r:id="rId3"/>
              </a:rPr>
              <a:t>www.ozd-center.ru</a:t>
            </a:r>
            <a:endParaRPr lang="en-US" sz="3600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ru-RU" sz="13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Раздел Грузовые перевозки/электронный документооборот/бухгалтерские документы</a:t>
            </a:r>
            <a:endParaRPr lang="ru-RU" sz="13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492896"/>
            <a:ext cx="3600400" cy="2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Получение полного пакета бухгалтерских документов в электронном виде с ЭП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Дальнейшая работа с ФНС РФ в электронном виде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u="sng" dirty="0" smtClean="0"/>
          </a:p>
          <a:p>
            <a:pPr>
              <a:buFont typeface="Wingdings" pitchFamily="2" charset="2"/>
              <a:buChar char="Ø"/>
            </a:pPr>
            <a:r>
              <a:rPr lang="ru-RU" u="sng" dirty="0" smtClean="0"/>
              <a:t>Бесплатно</a:t>
            </a:r>
            <a:r>
              <a:rPr lang="en-US" dirty="0" smtClean="0"/>
              <a:t>:</a:t>
            </a:r>
            <a:r>
              <a:rPr lang="ru-RU" dirty="0" smtClean="0"/>
              <a:t> отсутствие расходов на </a:t>
            </a:r>
            <a:r>
              <a:rPr lang="ru-RU" dirty="0" err="1" smtClean="0"/>
              <a:t>доставку\получение</a:t>
            </a:r>
            <a:r>
              <a:rPr lang="ru-RU" dirty="0" smtClean="0"/>
              <a:t> документов </a:t>
            </a:r>
            <a:r>
              <a:rPr lang="ru-RU" dirty="0" smtClean="0"/>
              <a:t>в Управлении Октябрьской дороги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u="sng" dirty="0" smtClean="0"/>
              <a:t>Быстро</a:t>
            </a:r>
            <a:r>
              <a:rPr lang="en-US" dirty="0" smtClean="0"/>
              <a:t>: </a:t>
            </a:r>
            <a:r>
              <a:rPr lang="ru-RU" dirty="0" smtClean="0"/>
              <a:t> получение (~15 минут)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FF0000"/>
                </a:solidFill>
              </a:rPr>
              <a:t>			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Picture 2" descr="C:\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90" y="260648"/>
            <a:ext cx="2967758" cy="9662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2872" y="188640"/>
            <a:ext cx="558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Электронный документооборот бухгалтерских документов (</a:t>
            </a:r>
            <a:r>
              <a:rPr lang="ru-RU" b="1" dirty="0" smtClean="0">
                <a:solidFill>
                  <a:srgbClr val="FF0000"/>
                </a:solidFill>
              </a:rPr>
              <a:t>Счета-фактуры, перечни, акты и пр.)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-2738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ЭДОСФ</a:t>
            </a:r>
            <a:r>
              <a:rPr lang="ru-RU" sz="4400" b="1" dirty="0" smtClean="0">
                <a:solidFill>
                  <a:srgbClr val="FF0000"/>
                </a:solidFill>
              </a:rPr>
              <a:t>-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l="11000" t="20000" r="12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0405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Более </a:t>
            </a:r>
            <a:r>
              <a:rPr lang="ru-RU" b="1" dirty="0" smtClean="0"/>
              <a:t>15</a:t>
            </a:r>
            <a:r>
              <a:rPr lang="en-US" b="1" dirty="0" smtClean="0"/>
              <a:t>000</a:t>
            </a:r>
            <a:r>
              <a:rPr lang="ru-RU" dirty="0" smtClean="0"/>
              <a:t> </a:t>
            </a:r>
            <a:r>
              <a:rPr lang="ru-RU" dirty="0" smtClean="0"/>
              <a:t>клиентов ОАО РЖД перешли на </a:t>
            </a:r>
          </a:p>
          <a:p>
            <a:pPr>
              <a:buNone/>
            </a:pPr>
            <a:r>
              <a:rPr lang="ru-RU" dirty="0" smtClean="0"/>
              <a:t>	    электронные бухгалтерские документы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FF0000"/>
                </a:solidFill>
              </a:rPr>
              <a:t>					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Picture 2" descr="C: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2418"/>
            <a:ext cx="2808312" cy="9143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-2738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ЭДОСФ-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16632"/>
            <a:ext cx="558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Электронный документооборот бухгалтерских документов (</a:t>
            </a:r>
            <a:r>
              <a:rPr lang="ru-RU" b="1" dirty="0" smtClean="0">
                <a:solidFill>
                  <a:srgbClr val="FF0000"/>
                </a:solidFill>
              </a:rPr>
              <a:t>Счета-фактуры, перечни, акты и пр.)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22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12576" y="1916832"/>
            <a:ext cx="5184576" cy="494116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600" dirty="0" smtClean="0"/>
              <a:t>		</a:t>
            </a:r>
            <a:endParaRPr lang="ru-RU" sz="2200" dirty="0" smtClean="0"/>
          </a:p>
          <a:p>
            <a:pPr>
              <a:buNone/>
            </a:pPr>
            <a:endParaRPr lang="ru-RU" sz="1600" dirty="0" smtClean="0"/>
          </a:p>
          <a:p>
            <a:pPr lvl="2"/>
            <a:r>
              <a:rPr lang="ru-RU" sz="2100" b="1" dirty="0" smtClean="0"/>
              <a:t>акт оказанных услуг;</a:t>
            </a:r>
            <a:endParaRPr lang="ru-RU" sz="2100" dirty="0" smtClean="0"/>
          </a:p>
          <a:p>
            <a:pPr lvl="2"/>
            <a:r>
              <a:rPr lang="ru-RU" sz="2100" b="1" dirty="0" smtClean="0"/>
              <a:t>перечень первичных документов к акту оказанных услуг;</a:t>
            </a:r>
            <a:endParaRPr lang="ru-RU" sz="2100" dirty="0" smtClean="0"/>
          </a:p>
          <a:p>
            <a:pPr lvl="2"/>
            <a:r>
              <a:rPr lang="ru-RU" sz="2100" b="1" dirty="0" smtClean="0"/>
              <a:t>счет фактура (в том числе корректировочный, исправительный);</a:t>
            </a:r>
            <a:endParaRPr lang="ru-RU" sz="2100" dirty="0" smtClean="0"/>
          </a:p>
          <a:p>
            <a:pPr lvl="2"/>
            <a:r>
              <a:rPr lang="ru-RU" sz="2100" dirty="0" smtClean="0"/>
              <a:t>акт сверки расчетов;</a:t>
            </a:r>
          </a:p>
          <a:p>
            <a:pPr lvl="2"/>
            <a:r>
              <a:rPr lang="ru-RU" sz="2100" dirty="0" smtClean="0"/>
              <a:t>справка – расшифровка к акту сверки расчетов;</a:t>
            </a:r>
          </a:p>
          <a:p>
            <a:pPr lvl="2"/>
            <a:r>
              <a:rPr lang="ru-RU" sz="2100" dirty="0" smtClean="0"/>
              <a:t>счет на оплату штрафных санкций;</a:t>
            </a:r>
          </a:p>
          <a:p>
            <a:pPr lvl="2"/>
            <a:r>
              <a:rPr lang="ru-RU" sz="2100" dirty="0" smtClean="0"/>
              <a:t>перечень документов к счету на штрафы;</a:t>
            </a:r>
          </a:p>
          <a:p>
            <a:pPr lvl="2"/>
            <a:r>
              <a:rPr lang="ru-RU" sz="2100" dirty="0" smtClean="0"/>
              <a:t>акт оказанных услуг по предоставлению ж.д. состава;</a:t>
            </a:r>
          </a:p>
          <a:p>
            <a:pPr lvl="2"/>
            <a:r>
              <a:rPr lang="ru-RU" sz="2100" dirty="0" smtClean="0"/>
              <a:t>перечень первичных документов к акту оказанных услуг по предоставлению ж.д. состава;</a:t>
            </a:r>
          </a:p>
          <a:p>
            <a:pPr lvl="2"/>
            <a:r>
              <a:rPr lang="ru-RU" sz="2100" dirty="0" smtClean="0"/>
              <a:t>счет на погашение дебиторской задолженности</a:t>
            </a:r>
            <a:endParaRPr lang="ru-RU" sz="2100" dirty="0"/>
          </a:p>
        </p:txBody>
      </p:sp>
      <p:pic>
        <p:nvPicPr>
          <p:cNvPr id="9" name="Picture 2" descr="C: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2304256" cy="7502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59632" y="67271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ЭДОСФ-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116632"/>
            <a:ext cx="558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Электронный документооборот бухгалтерских документов (</a:t>
            </a:r>
            <a:r>
              <a:rPr lang="ru-RU" b="1" dirty="0" smtClean="0">
                <a:solidFill>
                  <a:srgbClr val="FF0000"/>
                </a:solidFill>
              </a:rPr>
              <a:t>Счета-фактуры, перечни, акты и пр.)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980728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Технология предусматривает предоставление бухгалтерских документов клиенту с применением ЭП без печати на бумажных носителях по факту закрытия каждой пятидневки месяца.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77281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/>
              <a:t>Пакет документов</a:t>
            </a:r>
            <a:r>
              <a:rPr lang="ru-RU" sz="1600" i="1" dirty="0" smtClean="0"/>
              <a:t> </a:t>
            </a:r>
            <a:r>
              <a:rPr lang="en-US" sz="1600" i="1" dirty="0" smtClean="0"/>
              <a:t>: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Для организации электронного документооборота бухгалтерских  документов клиенту необходимо 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2304256" cy="75022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369866"/>
            <a:ext cx="1383556" cy="119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996952"/>
            <a:ext cx="2410062" cy="195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19168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(1)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(2)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815462"/>
            <a:ext cx="2883316" cy="17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88224" y="403148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Оператор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ЭДО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7971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(3)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21003365">
            <a:off x="4669339" y="3638308"/>
            <a:ext cx="787674" cy="36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ru-RU" sz="1600" dirty="0" err="1" smtClean="0">
                <a:solidFill>
                  <a:srgbClr val="FF0000"/>
                </a:solidFill>
              </a:rPr>
              <a:t>кэп+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нэп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4875837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</a:rPr>
              <a:t>НИИАС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5543654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</a:rPr>
              <a:t>Контур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6296" y="5543654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</a:rPr>
              <a:t>Тензор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2400" y="547164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solidFill>
                  <a:srgbClr val="FF0000"/>
                </a:solidFill>
              </a:rPr>
              <a:t>Такском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8384" y="4463534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</a:rPr>
              <a:t>Калуга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0352" y="424751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solidFill>
                  <a:srgbClr val="FF0000"/>
                </a:solidFill>
              </a:rPr>
              <a:t>Комита</a:t>
            </a: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5328" y="5301208"/>
            <a:ext cx="958800" cy="13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22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1691680" y="4005064"/>
            <a:ext cx="108012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992888" cy="504056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СХЕМА электронного документооборота первичных учетных документов и счетов-фактур с применением электронной подписи между ОАО </a:t>
            </a:r>
            <a:r>
              <a:rPr lang="en-US" sz="1400" b="1" dirty="0" smtClean="0"/>
              <a:t>“</a:t>
            </a:r>
            <a:r>
              <a:rPr lang="ru-RU" sz="1400" b="1" dirty="0" smtClean="0"/>
              <a:t>РЖД</a:t>
            </a:r>
            <a:r>
              <a:rPr lang="en-US" sz="1400" b="1" dirty="0" smtClean="0"/>
              <a:t>”</a:t>
            </a:r>
            <a:r>
              <a:rPr lang="ru-RU" sz="1400" b="1" dirty="0" smtClean="0"/>
              <a:t> и Клиентами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u="sng" dirty="0">
              <a:solidFill>
                <a:srgbClr val="00B050"/>
              </a:solidFill>
            </a:endParaRPr>
          </a:p>
        </p:txBody>
      </p:sp>
      <p:pic>
        <p:nvPicPr>
          <p:cNvPr id="4" name="Picture 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581128"/>
            <a:ext cx="1368152" cy="102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02054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92696"/>
            <a:ext cx="1800200" cy="97871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763688" y="6113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ФНС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71600" y="57332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Клиентская организация</a:t>
            </a:r>
          </a:p>
        </p:txBody>
      </p:sp>
      <p:sp>
        <p:nvSpPr>
          <p:cNvPr id="33" name="mainfrm"/>
          <p:cNvSpPr>
            <a:spLocks noEditPoints="1" noChangeArrowheads="1"/>
          </p:cNvSpPr>
          <p:nvPr/>
        </p:nvSpPr>
        <p:spPr bwMode="auto">
          <a:xfrm>
            <a:off x="7020272" y="2996952"/>
            <a:ext cx="720080" cy="75996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mainfrm"/>
          <p:cNvSpPr>
            <a:spLocks noEditPoints="1" noChangeArrowheads="1"/>
          </p:cNvSpPr>
          <p:nvPr/>
        </p:nvSpPr>
        <p:spPr bwMode="auto">
          <a:xfrm>
            <a:off x="7020272" y="4725144"/>
            <a:ext cx="252413" cy="6159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804248" y="537321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 smtClean="0">
                <a:solidFill>
                  <a:srgbClr val="FF0000"/>
                </a:solidFill>
              </a:rPr>
              <a:t>Этран</a:t>
            </a:r>
            <a:endParaRPr lang="ru-RU" sz="1400" b="1" i="1" dirty="0" smtClean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3068960"/>
            <a:ext cx="8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    ЕК АСУФР</a:t>
            </a:r>
          </a:p>
        </p:txBody>
      </p:sp>
      <p:grpSp>
        <p:nvGrpSpPr>
          <p:cNvPr id="3" name="Группа 38"/>
          <p:cNvGrpSpPr/>
          <p:nvPr/>
        </p:nvGrpSpPr>
        <p:grpSpPr>
          <a:xfrm>
            <a:off x="6732240" y="1700808"/>
            <a:ext cx="1419603" cy="1068958"/>
            <a:chOff x="7164288" y="1556792"/>
            <a:chExt cx="1419603" cy="106895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4288" y="1556792"/>
              <a:ext cx="1419603" cy="106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7380312" y="1556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>
                  <a:solidFill>
                    <a:srgbClr val="FF0000"/>
                  </a:solidFill>
                </a:rPr>
                <a:t>Р</a:t>
              </a:r>
              <a:endParaRPr lang="ru-RU" b="1" i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99712" y="1613560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solidFill>
                    <a:srgbClr val="FF0000"/>
                  </a:solidFill>
                </a:rPr>
                <a:t>Ж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28384" y="1669440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1" dirty="0">
                  <a:solidFill>
                    <a:srgbClr val="FF0000"/>
                  </a:solidFill>
                </a:rPr>
                <a:t>Д</a:t>
              </a:r>
              <a:endParaRPr lang="ru-RU" sz="1200" b="1" i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Двойная стрелка влево/вправо 45"/>
          <p:cNvSpPr/>
          <p:nvPr/>
        </p:nvSpPr>
        <p:spPr>
          <a:xfrm>
            <a:off x="4139952" y="4869160"/>
            <a:ext cx="2808312" cy="288032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2915816" y="4509120"/>
            <a:ext cx="720080" cy="288032"/>
            <a:chOff x="1973" y="1624"/>
            <a:chExt cx="272" cy="105"/>
          </a:xfrm>
        </p:grpSpPr>
        <p:sp>
          <p:nvSpPr>
            <p:cNvPr id="49" name="Rectangle 72"/>
            <p:cNvSpPr>
              <a:spLocks noChangeArrowheads="1"/>
            </p:cNvSpPr>
            <p:nvPr/>
          </p:nvSpPr>
          <p:spPr bwMode="auto">
            <a:xfrm>
              <a:off x="2064" y="1638"/>
              <a:ext cx="181" cy="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000" dirty="0" smtClean="0"/>
                <a:t>НЭП</a:t>
              </a:r>
              <a:endParaRPr lang="ru-RU" sz="1000" dirty="0"/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2200" y="1707"/>
              <a:ext cx="45" cy="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74"/>
            <p:cNvSpPr>
              <a:spLocks noChangeArrowheads="1"/>
            </p:cNvSpPr>
            <p:nvPr/>
          </p:nvSpPr>
          <p:spPr bwMode="auto">
            <a:xfrm>
              <a:off x="1973" y="1624"/>
              <a:ext cx="113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Oval 75"/>
            <p:cNvSpPr>
              <a:spLocks noChangeArrowheads="1"/>
            </p:cNvSpPr>
            <p:nvPr/>
          </p:nvSpPr>
          <p:spPr bwMode="auto">
            <a:xfrm>
              <a:off x="1996" y="1647"/>
              <a:ext cx="68" cy="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637362" y="40050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ПО Оператора ЭДО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1035" name="Picture 11" descr="C:\Program Files\Microsoft Office2003\MEDIA\CAGCAT10\j0235319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844824"/>
            <a:ext cx="974825" cy="99564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4572000" y="12687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Оператор ЭДО</a:t>
            </a:r>
          </a:p>
          <a:p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smtClean="0">
                <a:solidFill>
                  <a:srgbClr val="00B0F0"/>
                </a:solidFill>
              </a:rPr>
              <a:t>ОАО НИИАС</a:t>
            </a:r>
          </a:p>
        </p:txBody>
      </p:sp>
      <p:sp>
        <p:nvSpPr>
          <p:cNvPr id="58" name="Двойная стрелка влево/вправо 57"/>
          <p:cNvSpPr/>
          <p:nvPr/>
        </p:nvSpPr>
        <p:spPr>
          <a:xfrm rot="1572474">
            <a:off x="5325439" y="2850156"/>
            <a:ext cx="1702292" cy="362476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войная стрелка влево/вправо 59"/>
          <p:cNvSpPr/>
          <p:nvPr/>
        </p:nvSpPr>
        <p:spPr>
          <a:xfrm rot="19619696">
            <a:off x="2620690" y="3204054"/>
            <a:ext cx="2203829" cy="362476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триховая стрелка вправо 61"/>
          <p:cNvSpPr/>
          <p:nvPr/>
        </p:nvSpPr>
        <p:spPr>
          <a:xfrm rot="5400000">
            <a:off x="6756814" y="4101646"/>
            <a:ext cx="792088" cy="310892"/>
          </a:xfrm>
          <a:prstGeom prst="stripedRightArrow">
            <a:avLst>
              <a:gd name="adj1" fmla="val 4093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942974" y="4869160"/>
            <a:ext cx="1052961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915816" y="481501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 </a:t>
            </a:r>
            <a:r>
              <a:rPr lang="ru-RU" b="1" dirty="0" err="1" smtClean="0">
                <a:solidFill>
                  <a:srgbClr val="FF0000"/>
                </a:solidFill>
              </a:rPr>
              <a:t>Этран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16200000">
            <a:off x="6632045" y="3870651"/>
            <a:ext cx="1045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 перечни</a:t>
            </a: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 Акты и др.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grpSp>
        <p:nvGrpSpPr>
          <p:cNvPr id="64" name="Group 71"/>
          <p:cNvGrpSpPr>
            <a:grpSpLocks/>
          </p:cNvGrpSpPr>
          <p:nvPr/>
        </p:nvGrpSpPr>
        <p:grpSpPr bwMode="auto">
          <a:xfrm>
            <a:off x="467544" y="1988840"/>
            <a:ext cx="720080" cy="288032"/>
            <a:chOff x="1973" y="1624"/>
            <a:chExt cx="272" cy="105"/>
          </a:xfrm>
        </p:grpSpPr>
        <p:sp>
          <p:nvSpPr>
            <p:cNvPr id="70" name="Rectangle 72"/>
            <p:cNvSpPr>
              <a:spLocks noChangeArrowheads="1"/>
            </p:cNvSpPr>
            <p:nvPr/>
          </p:nvSpPr>
          <p:spPr bwMode="auto">
            <a:xfrm>
              <a:off x="2064" y="1638"/>
              <a:ext cx="181" cy="6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000" dirty="0" smtClean="0"/>
                <a:t>КЭП</a:t>
              </a:r>
              <a:endParaRPr lang="ru-RU" sz="1000" dirty="0"/>
            </a:p>
          </p:txBody>
        </p:sp>
        <p:sp>
          <p:nvSpPr>
            <p:cNvPr id="71" name="Rectangle 73"/>
            <p:cNvSpPr>
              <a:spLocks noChangeArrowheads="1"/>
            </p:cNvSpPr>
            <p:nvPr/>
          </p:nvSpPr>
          <p:spPr bwMode="auto">
            <a:xfrm>
              <a:off x="2200" y="1707"/>
              <a:ext cx="45" cy="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Oval 74"/>
            <p:cNvSpPr>
              <a:spLocks noChangeArrowheads="1"/>
            </p:cNvSpPr>
            <p:nvPr/>
          </p:nvSpPr>
          <p:spPr bwMode="auto">
            <a:xfrm>
              <a:off x="1973" y="1624"/>
              <a:ext cx="113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1996" y="1647"/>
              <a:ext cx="68" cy="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" name="TextBox 58"/>
          <p:cNvSpPr txBox="1"/>
          <p:nvPr/>
        </p:nvSpPr>
        <p:spPr>
          <a:xfrm rot="19629298">
            <a:off x="2913715" y="3017385"/>
            <a:ext cx="2180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Счета-Фактуры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6" name="Двойная стрелка влево/вправо 85"/>
          <p:cNvSpPr/>
          <p:nvPr/>
        </p:nvSpPr>
        <p:spPr>
          <a:xfrm rot="1572474">
            <a:off x="2910243" y="1537718"/>
            <a:ext cx="1895154" cy="362476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 rot="1561925">
            <a:off x="5332567" y="2896848"/>
            <a:ext cx="1870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Счета-Фактуры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rot="1526692">
            <a:off x="3055885" y="1585549"/>
            <a:ext cx="1870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Счета-Фактуры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187624" y="1988840"/>
            <a:ext cx="223224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000" dirty="0" smtClean="0"/>
              <a:t> Ключ Усиленной </a:t>
            </a:r>
            <a:r>
              <a:rPr lang="ru-RU" sz="1000" b="1" dirty="0" smtClean="0"/>
              <a:t>электронной </a:t>
            </a:r>
            <a:r>
              <a:rPr lang="ru-RU" sz="1100" b="1" dirty="0" smtClean="0"/>
              <a:t>квалифицированной</a:t>
            </a:r>
            <a:r>
              <a:rPr lang="ru-RU" sz="1000" b="1" dirty="0" smtClean="0"/>
              <a:t>  </a:t>
            </a:r>
            <a:r>
              <a:rPr lang="ru-RU" sz="1000" dirty="0" smtClean="0"/>
              <a:t>подписи</a:t>
            </a:r>
          </a:p>
          <a:p>
            <a:pPr>
              <a:buFontTx/>
              <a:buChar char="-"/>
            </a:pPr>
            <a:endParaRPr lang="ru-RU" sz="1000" dirty="0" smtClean="0"/>
          </a:p>
          <a:p>
            <a:pPr>
              <a:buFontTx/>
              <a:buChar char="-"/>
            </a:pPr>
            <a:endParaRPr lang="ru-RU" sz="1000" dirty="0" smtClean="0"/>
          </a:p>
          <a:p>
            <a:pPr>
              <a:buFontTx/>
              <a:buChar char="-"/>
            </a:pPr>
            <a:r>
              <a:rPr lang="ru-RU" sz="1000" dirty="0" smtClean="0"/>
              <a:t> Ключ Усиленной </a:t>
            </a:r>
            <a:r>
              <a:rPr lang="ru-RU" sz="1000" b="1" dirty="0" smtClean="0"/>
              <a:t>электронной </a:t>
            </a:r>
            <a:r>
              <a:rPr lang="ru-RU" sz="1600" b="1" u="sng" dirty="0" smtClean="0"/>
              <a:t>не</a:t>
            </a:r>
            <a:r>
              <a:rPr lang="ru-RU" sz="1100" b="1" dirty="0" smtClean="0"/>
              <a:t>квалифицированной </a:t>
            </a:r>
            <a:r>
              <a:rPr lang="ru-RU" sz="1000" dirty="0" smtClean="0"/>
              <a:t>подписи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3707904" y="980728"/>
            <a:ext cx="34563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В соответствии с приказом Министерства </a:t>
            </a:r>
            <a:endParaRPr lang="en-US" sz="1100" dirty="0" smtClean="0"/>
          </a:p>
          <a:p>
            <a:pPr algn="ctr"/>
            <a:r>
              <a:rPr lang="ru-RU" sz="1100" dirty="0" smtClean="0"/>
              <a:t>Финансов РФ</a:t>
            </a:r>
            <a:r>
              <a:rPr lang="ru-RU" sz="1100" b="1" dirty="0" smtClean="0"/>
              <a:t> №174Н</a:t>
            </a:r>
            <a:r>
              <a:rPr lang="ru-RU" sz="1100" dirty="0" smtClean="0"/>
              <a:t> от 10.11.2015</a:t>
            </a:r>
            <a:r>
              <a:rPr lang="ru-RU" sz="1100" b="1" dirty="0" smtClean="0"/>
              <a:t> </a:t>
            </a:r>
            <a:endParaRPr lang="en-US" sz="1100" b="1" dirty="0" smtClean="0"/>
          </a:p>
        </p:txBody>
      </p:sp>
      <p:grpSp>
        <p:nvGrpSpPr>
          <p:cNvPr id="74" name="Group 71"/>
          <p:cNvGrpSpPr>
            <a:grpSpLocks/>
          </p:cNvGrpSpPr>
          <p:nvPr/>
        </p:nvGrpSpPr>
        <p:grpSpPr bwMode="auto">
          <a:xfrm>
            <a:off x="1979712" y="3645024"/>
            <a:ext cx="720080" cy="288032"/>
            <a:chOff x="1973" y="1624"/>
            <a:chExt cx="272" cy="105"/>
          </a:xfrm>
        </p:grpSpPr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2064" y="1638"/>
              <a:ext cx="181" cy="6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000" dirty="0" smtClean="0"/>
                <a:t>КЭП</a:t>
              </a:r>
              <a:endParaRPr lang="ru-RU" sz="1000" dirty="0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2200" y="1707"/>
              <a:ext cx="45" cy="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1973" y="1624"/>
              <a:ext cx="113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1996" y="1647"/>
              <a:ext cx="68" cy="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0" name="Group 71"/>
          <p:cNvGrpSpPr>
            <a:grpSpLocks/>
          </p:cNvGrpSpPr>
          <p:nvPr/>
        </p:nvGrpSpPr>
        <p:grpSpPr bwMode="auto">
          <a:xfrm>
            <a:off x="467544" y="2564904"/>
            <a:ext cx="720080" cy="288032"/>
            <a:chOff x="1973" y="1624"/>
            <a:chExt cx="272" cy="105"/>
          </a:xfrm>
        </p:grpSpPr>
        <p:sp>
          <p:nvSpPr>
            <p:cNvPr id="81" name="Rectangle 72"/>
            <p:cNvSpPr>
              <a:spLocks noChangeArrowheads="1"/>
            </p:cNvSpPr>
            <p:nvPr/>
          </p:nvSpPr>
          <p:spPr bwMode="auto">
            <a:xfrm>
              <a:off x="2064" y="1638"/>
              <a:ext cx="181" cy="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000" dirty="0" smtClean="0"/>
                <a:t>НЭП</a:t>
              </a:r>
              <a:endParaRPr lang="ru-RU" sz="1000" dirty="0"/>
            </a:p>
          </p:txBody>
        </p:sp>
        <p:sp>
          <p:nvSpPr>
            <p:cNvPr id="83" name="Rectangle 73"/>
            <p:cNvSpPr>
              <a:spLocks noChangeArrowheads="1"/>
            </p:cNvSpPr>
            <p:nvPr/>
          </p:nvSpPr>
          <p:spPr bwMode="auto">
            <a:xfrm>
              <a:off x="2200" y="1707"/>
              <a:ext cx="45" cy="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Oval 74"/>
            <p:cNvSpPr>
              <a:spLocks noChangeArrowheads="1"/>
            </p:cNvSpPr>
            <p:nvPr/>
          </p:nvSpPr>
          <p:spPr bwMode="auto">
            <a:xfrm>
              <a:off x="1973" y="1624"/>
              <a:ext cx="113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Oval 75"/>
            <p:cNvSpPr>
              <a:spLocks noChangeArrowheads="1"/>
            </p:cNvSpPr>
            <p:nvPr/>
          </p:nvSpPr>
          <p:spPr bwMode="auto">
            <a:xfrm>
              <a:off x="1996" y="1647"/>
              <a:ext cx="68" cy="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39552" y="1700808"/>
            <a:ext cx="1907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B0F0"/>
                </a:solidFill>
              </a:rPr>
              <a:t>Условные обозначения</a:t>
            </a:r>
            <a:r>
              <a:rPr lang="en-US" sz="1200" b="1" i="1" dirty="0" smtClean="0">
                <a:solidFill>
                  <a:srgbClr val="00B0F0"/>
                </a:solidFill>
              </a:rPr>
              <a:t>:</a:t>
            </a:r>
            <a:endParaRPr lang="ru-RU" sz="1200" b="1" i="1" dirty="0" smtClean="0">
              <a:solidFill>
                <a:srgbClr val="00B0F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72000" y="4869160"/>
            <a:ext cx="2008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Перечни, Акты и </a:t>
            </a:r>
            <a:r>
              <a:rPr lang="ru-RU" sz="1400" b="1" dirty="0" err="1" smtClean="0">
                <a:solidFill>
                  <a:schemeClr val="bg1">
                    <a:lumMod val="95000"/>
                  </a:schemeClr>
                </a:solidFill>
              </a:rPr>
              <a:t>др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9512" y="357301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Дополнительно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бесплатно </a:t>
            </a:r>
            <a:r>
              <a:rPr lang="en-US" sz="1400" dirty="0" smtClean="0">
                <a:solidFill>
                  <a:srgbClr val="0070C0"/>
                </a:solidFill>
              </a:rPr>
              <a:t>: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092280" y="76470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Со стороны ОАО РЖД  </a:t>
            </a:r>
            <a:r>
              <a:rPr lang="ru-RU" sz="1400" b="1" i="1" u="sng" dirty="0" smtClean="0">
                <a:solidFill>
                  <a:srgbClr val="00B0F0"/>
                </a:solidFill>
              </a:rPr>
              <a:t>только ОАО НИИАС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331640" y="395454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1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19672" y="357301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2.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22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Скругленный прямоугольник 77"/>
          <p:cNvSpPr/>
          <p:nvPr/>
        </p:nvSpPr>
        <p:spPr>
          <a:xfrm>
            <a:off x="4139952" y="4005064"/>
            <a:ext cx="2016224" cy="2880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16632"/>
            <a:ext cx="5616624" cy="43204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Схема работы с </a:t>
            </a:r>
            <a:r>
              <a:rPr lang="ru-RU" sz="1600" b="1" dirty="0" err="1" smtClean="0"/>
              <a:t>Роуминговыми</a:t>
            </a:r>
            <a:r>
              <a:rPr lang="ru-RU" sz="1600" b="1" dirty="0" smtClean="0"/>
              <a:t> операторами</a:t>
            </a:r>
            <a:endParaRPr lang="ru-RU" sz="1600" b="1" u="sng" dirty="0">
              <a:solidFill>
                <a:srgbClr val="00B050"/>
              </a:solidFill>
            </a:endParaRPr>
          </a:p>
        </p:txBody>
      </p:sp>
      <p:pic>
        <p:nvPicPr>
          <p:cNvPr id="4" name="Picture 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941168"/>
            <a:ext cx="1368152" cy="102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02054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34062"/>
            <a:ext cx="1800200" cy="97871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99592" y="2606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ФНС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275856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Клиентская организация</a:t>
            </a:r>
          </a:p>
        </p:txBody>
      </p:sp>
      <p:sp>
        <p:nvSpPr>
          <p:cNvPr id="33" name="mainfrm"/>
          <p:cNvSpPr>
            <a:spLocks noEditPoints="1" noChangeArrowheads="1"/>
          </p:cNvSpPr>
          <p:nvPr/>
        </p:nvSpPr>
        <p:spPr bwMode="auto">
          <a:xfrm>
            <a:off x="8064003" y="2924944"/>
            <a:ext cx="612453" cy="68795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mainfrm"/>
          <p:cNvSpPr>
            <a:spLocks noEditPoints="1" noChangeArrowheads="1"/>
          </p:cNvSpPr>
          <p:nvPr/>
        </p:nvSpPr>
        <p:spPr bwMode="auto">
          <a:xfrm>
            <a:off x="8028384" y="4509120"/>
            <a:ext cx="252413" cy="6159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884368" y="515719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 smtClean="0">
                <a:solidFill>
                  <a:srgbClr val="FF0000"/>
                </a:solidFill>
              </a:rPr>
              <a:t>Этран</a:t>
            </a:r>
            <a:endParaRPr lang="ru-RU" sz="1400" b="1" i="1" dirty="0" smtClean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84368" y="268917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 ЕК АСУФР</a:t>
            </a:r>
          </a:p>
        </p:txBody>
      </p:sp>
      <p:grpSp>
        <p:nvGrpSpPr>
          <p:cNvPr id="3" name="Группа 38"/>
          <p:cNvGrpSpPr/>
          <p:nvPr/>
        </p:nvGrpSpPr>
        <p:grpSpPr>
          <a:xfrm>
            <a:off x="7380312" y="1556792"/>
            <a:ext cx="1419603" cy="1068958"/>
            <a:chOff x="7164288" y="1556792"/>
            <a:chExt cx="1419603" cy="106895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4288" y="1556792"/>
              <a:ext cx="1419603" cy="106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7380312" y="1556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>
                  <a:solidFill>
                    <a:srgbClr val="FF0000"/>
                  </a:solidFill>
                </a:rPr>
                <a:t>Р</a:t>
              </a:r>
              <a:endParaRPr lang="ru-RU" b="1" i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99712" y="1613560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solidFill>
                    <a:srgbClr val="FF0000"/>
                  </a:solidFill>
                </a:rPr>
                <a:t>Ж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28384" y="1669440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1" dirty="0">
                  <a:solidFill>
                    <a:srgbClr val="FF0000"/>
                  </a:solidFill>
                </a:rPr>
                <a:t>Д</a:t>
              </a:r>
              <a:endParaRPr lang="ru-RU" sz="1200" b="1" i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3419872" y="4509120"/>
            <a:ext cx="720080" cy="288032"/>
            <a:chOff x="1973" y="1624"/>
            <a:chExt cx="272" cy="105"/>
          </a:xfrm>
        </p:grpSpPr>
        <p:sp>
          <p:nvSpPr>
            <p:cNvPr id="49" name="Rectangle 72"/>
            <p:cNvSpPr>
              <a:spLocks noChangeArrowheads="1"/>
            </p:cNvSpPr>
            <p:nvPr/>
          </p:nvSpPr>
          <p:spPr bwMode="auto">
            <a:xfrm>
              <a:off x="2064" y="1638"/>
              <a:ext cx="181" cy="6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000" dirty="0" smtClean="0"/>
                <a:t>НЭП</a:t>
              </a:r>
              <a:endParaRPr lang="ru-RU" sz="1000" dirty="0"/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2200" y="1707"/>
              <a:ext cx="45" cy="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74"/>
            <p:cNvSpPr>
              <a:spLocks noChangeArrowheads="1"/>
            </p:cNvSpPr>
            <p:nvPr/>
          </p:nvSpPr>
          <p:spPr bwMode="auto">
            <a:xfrm>
              <a:off x="1973" y="1624"/>
              <a:ext cx="113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Oval 75"/>
            <p:cNvSpPr>
              <a:spLocks noChangeArrowheads="1"/>
            </p:cNvSpPr>
            <p:nvPr/>
          </p:nvSpPr>
          <p:spPr bwMode="auto">
            <a:xfrm>
              <a:off x="1996" y="1647"/>
              <a:ext cx="68" cy="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35" name="Picture 11" descr="C:\Program Files\Microsoft Office2003\MEDIA\CAGCAT10\j0235319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132856"/>
            <a:ext cx="974825" cy="99564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5580112" y="148478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B0F0"/>
                </a:solidFill>
              </a:rPr>
              <a:t>Оператор ЭДО</a:t>
            </a:r>
          </a:p>
          <a:p>
            <a:r>
              <a:rPr lang="ru-RU" sz="1600" b="1" i="1" dirty="0" smtClean="0">
                <a:solidFill>
                  <a:srgbClr val="00B0F0"/>
                </a:solidFill>
              </a:rPr>
              <a:t>ОАО </a:t>
            </a:r>
            <a:r>
              <a:rPr lang="en-US" sz="1600" b="1" i="1" dirty="0" smtClean="0">
                <a:solidFill>
                  <a:srgbClr val="00B0F0"/>
                </a:solidFill>
              </a:rPr>
              <a:t>“</a:t>
            </a:r>
            <a:r>
              <a:rPr lang="ru-RU" sz="1600" b="1" i="1" dirty="0" smtClean="0">
                <a:solidFill>
                  <a:srgbClr val="00B0F0"/>
                </a:solidFill>
              </a:rPr>
              <a:t>НИИАС</a:t>
            </a:r>
            <a:r>
              <a:rPr lang="en-US" sz="1600" b="1" i="1" dirty="0" smtClean="0">
                <a:solidFill>
                  <a:srgbClr val="00B0F0"/>
                </a:solidFill>
              </a:rPr>
              <a:t>”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58" name="Двойная стрелка влево/вправо 57"/>
          <p:cNvSpPr/>
          <p:nvPr/>
        </p:nvSpPr>
        <p:spPr>
          <a:xfrm rot="5032781">
            <a:off x="4095674" y="3253297"/>
            <a:ext cx="986156" cy="362476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войная стрелка влево/вправо 59"/>
          <p:cNvSpPr/>
          <p:nvPr/>
        </p:nvSpPr>
        <p:spPr>
          <a:xfrm rot="967461">
            <a:off x="6562551" y="2866271"/>
            <a:ext cx="1493449" cy="362476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 rot="891738">
            <a:off x="7078464" y="2857738"/>
            <a:ext cx="46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СФ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2" name="Штриховая стрелка вправо 61"/>
          <p:cNvSpPr/>
          <p:nvPr/>
        </p:nvSpPr>
        <p:spPr>
          <a:xfrm rot="5400000">
            <a:off x="7787786" y="3885622"/>
            <a:ext cx="792088" cy="310892"/>
          </a:xfrm>
          <a:prstGeom prst="stripedRightArrow">
            <a:avLst>
              <a:gd name="adj1" fmla="val 4093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176164" y="4491014"/>
            <a:ext cx="1008112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44371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 </a:t>
            </a:r>
            <a:r>
              <a:rPr lang="ru-RU" b="1" dirty="0" err="1" smtClean="0">
                <a:solidFill>
                  <a:srgbClr val="FF0000"/>
                </a:solidFill>
              </a:rPr>
              <a:t>Этран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16200000">
            <a:off x="8055075" y="3762349"/>
            <a:ext cx="104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+ перечни, Акты</a:t>
            </a:r>
            <a:endParaRPr lang="ru-RU" sz="1400" b="1" dirty="0">
              <a:solidFill>
                <a:srgbClr val="FF0000"/>
              </a:solidFill>
            </a:endParaRPr>
          </a:p>
        </p:txBody>
      </p:sp>
      <p:grpSp>
        <p:nvGrpSpPr>
          <p:cNvPr id="64" name="Group 71"/>
          <p:cNvGrpSpPr>
            <a:grpSpLocks/>
          </p:cNvGrpSpPr>
          <p:nvPr/>
        </p:nvGrpSpPr>
        <p:grpSpPr bwMode="auto">
          <a:xfrm>
            <a:off x="3347864" y="4005064"/>
            <a:ext cx="720080" cy="288032"/>
            <a:chOff x="1973" y="1624"/>
            <a:chExt cx="272" cy="105"/>
          </a:xfrm>
        </p:grpSpPr>
        <p:sp>
          <p:nvSpPr>
            <p:cNvPr id="70" name="Rectangle 72"/>
            <p:cNvSpPr>
              <a:spLocks noChangeArrowheads="1"/>
            </p:cNvSpPr>
            <p:nvPr/>
          </p:nvSpPr>
          <p:spPr bwMode="auto">
            <a:xfrm>
              <a:off x="2064" y="1638"/>
              <a:ext cx="181" cy="6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sz="1000" dirty="0" smtClean="0"/>
                <a:t>КЭП</a:t>
              </a:r>
              <a:endParaRPr lang="ru-RU" sz="1000" dirty="0"/>
            </a:p>
          </p:txBody>
        </p:sp>
        <p:sp>
          <p:nvSpPr>
            <p:cNvPr id="71" name="Rectangle 73"/>
            <p:cNvSpPr>
              <a:spLocks noChangeArrowheads="1"/>
            </p:cNvSpPr>
            <p:nvPr/>
          </p:nvSpPr>
          <p:spPr bwMode="auto">
            <a:xfrm>
              <a:off x="2200" y="1707"/>
              <a:ext cx="45" cy="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Oval 74"/>
            <p:cNvSpPr>
              <a:spLocks noChangeArrowheads="1"/>
            </p:cNvSpPr>
            <p:nvPr/>
          </p:nvSpPr>
          <p:spPr bwMode="auto">
            <a:xfrm>
              <a:off x="1973" y="1624"/>
              <a:ext cx="113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1996" y="1647"/>
              <a:ext cx="68" cy="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779912" y="141277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00B0F0"/>
                </a:solidFill>
              </a:rPr>
              <a:t>Роуминговый</a:t>
            </a:r>
            <a:r>
              <a:rPr lang="ru-RU" sz="1600" b="1" i="1" dirty="0" smtClean="0">
                <a:solidFill>
                  <a:srgbClr val="00B0F0"/>
                </a:solidFill>
              </a:rPr>
              <a:t> Оператор ЭДО</a:t>
            </a:r>
          </a:p>
        </p:txBody>
      </p:sp>
      <p:pic>
        <p:nvPicPr>
          <p:cNvPr id="88" name="Picture 11" descr="C:\Program Files\Microsoft Office2003\MEDIA\CAGCAT10\j0235319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060848"/>
            <a:ext cx="974825" cy="995640"/>
          </a:xfrm>
          <a:prstGeom prst="rect">
            <a:avLst/>
          </a:prstGeom>
          <a:noFill/>
        </p:spPr>
      </p:pic>
      <p:sp>
        <p:nvSpPr>
          <p:cNvPr id="89" name="Двойная стрелка влево/вправо 88"/>
          <p:cNvSpPr/>
          <p:nvPr/>
        </p:nvSpPr>
        <p:spPr>
          <a:xfrm rot="2567402">
            <a:off x="2627198" y="1529166"/>
            <a:ext cx="1608656" cy="362476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Двойная стрелка влево/вправо 90"/>
          <p:cNvSpPr/>
          <p:nvPr/>
        </p:nvSpPr>
        <p:spPr>
          <a:xfrm rot="511387">
            <a:off x="4681811" y="2131921"/>
            <a:ext cx="1002663" cy="584843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 rot="538762">
            <a:off x="4877259" y="2290973"/>
            <a:ext cx="611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СФ</a:t>
            </a:r>
          </a:p>
          <a:p>
            <a:pPr>
              <a:lnSpc>
                <a:spcPct val="50000"/>
              </a:lnSpc>
            </a:pPr>
            <a:r>
              <a:rPr lang="ru-RU" sz="900" b="1" dirty="0" smtClean="0">
                <a:solidFill>
                  <a:srgbClr val="0070C0"/>
                </a:solidFill>
              </a:rPr>
              <a:t>роуминг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23528" y="378904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Отсутствие необходимости установки дополнительного ПО и выпуска ключей ЭП, так как используется ПО и ключ своего оператора. 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96" name="TextBox 95"/>
          <p:cNvSpPr txBox="1"/>
          <p:nvPr/>
        </p:nvSpPr>
        <p:spPr>
          <a:xfrm rot="5064279">
            <a:off x="4299093" y="3415138"/>
            <a:ext cx="59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СФ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3132337">
            <a:off x="3144193" y="1527343"/>
            <a:ext cx="59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СФ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67944" y="400506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2D050"/>
                </a:solidFill>
              </a:rPr>
              <a:t>ПО </a:t>
            </a:r>
            <a:r>
              <a:rPr lang="ru-RU" sz="1400" b="1" dirty="0" err="1" smtClean="0">
                <a:solidFill>
                  <a:srgbClr val="92D050"/>
                </a:solidFill>
              </a:rPr>
              <a:t>Диадок</a:t>
            </a:r>
            <a:r>
              <a:rPr lang="ru-RU" sz="1400" b="1" dirty="0" smtClean="0">
                <a:solidFill>
                  <a:srgbClr val="92D050"/>
                </a:solidFill>
              </a:rPr>
              <a:t> от СКБ Контур </a:t>
            </a:r>
            <a:endParaRPr lang="ru-RU" sz="1400" b="1" dirty="0">
              <a:solidFill>
                <a:srgbClr val="92D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27984" y="476672"/>
            <a:ext cx="1944216" cy="83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070C0"/>
                </a:solidFill>
              </a:rPr>
              <a:t>- СКБ “Контур”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200" dirty="0" smtClean="0">
                <a:solidFill>
                  <a:srgbClr val="0070C0"/>
                </a:solidFill>
              </a:rPr>
              <a:t> ООО компания “ТЕНЗОР”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200" dirty="0" smtClean="0">
                <a:solidFill>
                  <a:srgbClr val="0070C0"/>
                </a:solidFill>
              </a:rPr>
              <a:t> ЗАО “Калуга АСТРАЛ”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200" dirty="0" smtClean="0">
                <a:solidFill>
                  <a:srgbClr val="0070C0"/>
                </a:solidFill>
              </a:rPr>
              <a:t> ООО “</a:t>
            </a:r>
            <a:r>
              <a:rPr lang="ru-RU" sz="1200" dirty="0" err="1" smtClean="0">
                <a:solidFill>
                  <a:srgbClr val="0070C0"/>
                </a:solidFill>
              </a:rPr>
              <a:t>Такском</a:t>
            </a:r>
            <a:r>
              <a:rPr lang="ru-RU" sz="1200" dirty="0" smtClean="0">
                <a:solidFill>
                  <a:srgbClr val="0070C0"/>
                </a:solidFill>
              </a:rPr>
              <a:t>”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200" dirty="0" smtClean="0">
                <a:solidFill>
                  <a:srgbClr val="0070C0"/>
                </a:solidFill>
              </a:rPr>
              <a:t>  ЗАО “</a:t>
            </a:r>
            <a:r>
              <a:rPr lang="ru-RU" sz="1200" dirty="0" err="1" smtClean="0">
                <a:solidFill>
                  <a:srgbClr val="0070C0"/>
                </a:solidFill>
              </a:rPr>
              <a:t>Комита</a:t>
            </a:r>
            <a:r>
              <a:rPr lang="ru-RU" sz="1200" dirty="0" smtClean="0">
                <a:solidFill>
                  <a:srgbClr val="0070C0"/>
                </a:solidFill>
              </a:rPr>
              <a:t>”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81" name="Двойная стрелка влево/вправо 80"/>
          <p:cNvSpPr/>
          <p:nvPr/>
        </p:nvSpPr>
        <p:spPr>
          <a:xfrm>
            <a:off x="5292080" y="4600873"/>
            <a:ext cx="2592288" cy="288032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5508104" y="4581128"/>
            <a:ext cx="2008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 Перечни, Акты и </a:t>
            </a:r>
            <a:r>
              <a:rPr lang="ru-RU" sz="1400" b="1" dirty="0" err="1" smtClean="0">
                <a:solidFill>
                  <a:schemeClr val="bg1">
                    <a:lumMod val="95000"/>
                  </a:schemeClr>
                </a:solidFill>
              </a:rPr>
              <a:t>др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Правая фигурная скобка 103"/>
          <p:cNvSpPr/>
          <p:nvPr/>
        </p:nvSpPr>
        <p:spPr>
          <a:xfrm>
            <a:off x="6372200" y="548680"/>
            <a:ext cx="216024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6588224" y="7647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B0F0"/>
                </a:solidFill>
              </a:rPr>
              <a:t>работают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22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Для организации электронного документооборота первичных учетных документов и счетов-фактур с применением электронной подписи между             ОАО </a:t>
            </a:r>
            <a:r>
              <a:rPr lang="en-US" sz="1800" b="1" dirty="0" smtClean="0"/>
              <a:t>“</a:t>
            </a:r>
            <a:r>
              <a:rPr lang="ru-RU" sz="1800" b="1" dirty="0" smtClean="0"/>
              <a:t>РЖД</a:t>
            </a:r>
            <a:r>
              <a:rPr lang="en-US" sz="1800" b="1" dirty="0" smtClean="0"/>
              <a:t>”</a:t>
            </a:r>
            <a:r>
              <a:rPr lang="ru-RU" sz="1800" b="1" dirty="0" smtClean="0"/>
              <a:t> и Клиентами необходимо </a:t>
            </a:r>
            <a:r>
              <a:rPr lang="en-US" sz="1800" b="1" dirty="0" smtClean="0"/>
              <a:t>: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ru-RU" sz="1400" b="1" dirty="0" smtClean="0">
                <a:solidFill>
                  <a:srgbClr val="FF0000"/>
                </a:solidFill>
              </a:rPr>
              <a:t>1. </a:t>
            </a:r>
            <a:r>
              <a:rPr lang="ru-RU" sz="1400" b="1" u="sng" dirty="0" smtClean="0">
                <a:solidFill>
                  <a:srgbClr val="FF0000"/>
                </a:solidFill>
              </a:rPr>
              <a:t>В случае выбора оператора ЭДО УЦ НИИАС </a:t>
            </a:r>
            <a:r>
              <a:rPr lang="en-US" sz="1400" u="sng" dirty="0" smtClean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en-US" sz="1400" dirty="0" smtClean="0"/>
              <a:t>C</a:t>
            </a:r>
            <a:r>
              <a:rPr lang="ru-RU" sz="1400" dirty="0" err="1" smtClean="0"/>
              <a:t>оздать</a:t>
            </a:r>
            <a:r>
              <a:rPr lang="ru-RU" sz="1400" dirty="0" smtClean="0"/>
              <a:t> в НП ЭТРАН заявку на оказание услуг на выпуск сертификата усиленной квалифицированной подписи, выбрав в заявке тип : </a:t>
            </a:r>
            <a:r>
              <a:rPr lang="ru-RU" sz="1400" b="1" dirty="0" smtClean="0"/>
              <a:t>“С электронными счетами фактурами”</a:t>
            </a:r>
            <a:r>
              <a:rPr lang="ru-RU" sz="1400" dirty="0" smtClean="0"/>
              <a:t>;</a:t>
            </a:r>
          </a:p>
          <a:p>
            <a:pPr lvl="0"/>
            <a:r>
              <a:rPr lang="ru-RU" sz="1400" dirty="0" smtClean="0"/>
              <a:t>Пройти по полученной (по </a:t>
            </a:r>
            <a:r>
              <a:rPr lang="ru-RU" sz="1400" dirty="0" err="1" smtClean="0"/>
              <a:t>e_mail</a:t>
            </a:r>
            <a:r>
              <a:rPr lang="ru-RU" sz="1400" dirty="0" smtClean="0"/>
              <a:t>) ссылке на ресурс УЦ </a:t>
            </a:r>
            <a:r>
              <a:rPr lang="en-US" sz="1400" dirty="0" smtClean="0"/>
              <a:t>“</a:t>
            </a:r>
            <a:r>
              <a:rPr lang="ru-RU" sz="1400" dirty="0" smtClean="0"/>
              <a:t>НИИАС</a:t>
            </a:r>
            <a:r>
              <a:rPr lang="en-US" sz="1400" dirty="0" smtClean="0"/>
              <a:t>”</a:t>
            </a:r>
            <a:r>
              <a:rPr lang="ru-RU" sz="1400" dirty="0" smtClean="0"/>
              <a:t>, подать электронную заявку</a:t>
            </a:r>
            <a:r>
              <a:rPr lang="en-US" sz="1400" dirty="0" smtClean="0"/>
              <a:t> </a:t>
            </a:r>
            <a:r>
              <a:rPr lang="ru-RU" sz="1400" dirty="0" smtClean="0"/>
              <a:t>на выпуск сертификата усиленной квалифицированной подписи на сотрудника с приложением копий документов;</a:t>
            </a:r>
          </a:p>
          <a:p>
            <a:pPr lvl="0"/>
            <a:r>
              <a:rPr lang="ru-RU" sz="1400" dirty="0" smtClean="0"/>
              <a:t>Предоставить в ТЦФТО комплект документов (из списка приложенных в АРМ “Кабинет заявки”) заверенных печатью организации; </a:t>
            </a:r>
          </a:p>
          <a:p>
            <a:pPr lvl="0"/>
            <a:r>
              <a:rPr lang="ru-RU" sz="1400" dirty="0" smtClean="0"/>
              <a:t>Дождаться  согласования (сообщение от НИИАС) и </a:t>
            </a:r>
            <a:r>
              <a:rPr lang="ru-RU" sz="1400" dirty="0" err="1" smtClean="0"/>
              <a:t>выпустить\установить</a:t>
            </a:r>
            <a:r>
              <a:rPr lang="ru-RU" sz="1400" dirty="0" smtClean="0"/>
              <a:t> сертификат ЭП в АРМ “Кабинет заявки”.   </a:t>
            </a:r>
          </a:p>
          <a:p>
            <a:pPr lvl="0"/>
            <a:r>
              <a:rPr lang="ru-RU" sz="1400" dirty="0" smtClean="0"/>
              <a:t>в АРМ “Кабинет заявки” УЦ НИИАС подать заявление на </a:t>
            </a:r>
            <a:r>
              <a:rPr lang="en-US" sz="1400" dirty="0" smtClean="0"/>
              <a:t>“</a:t>
            </a:r>
            <a:r>
              <a:rPr lang="ru-RU" sz="1400" dirty="0" smtClean="0"/>
              <a:t>подключение к ЭДОСФ</a:t>
            </a:r>
            <a:r>
              <a:rPr lang="en-US" sz="1400" dirty="0" smtClean="0"/>
              <a:t>”</a:t>
            </a:r>
            <a:r>
              <a:rPr lang="ru-RU" sz="1400" dirty="0" smtClean="0"/>
              <a:t> </a:t>
            </a:r>
          </a:p>
          <a:p>
            <a:pPr lvl="0"/>
            <a:r>
              <a:rPr lang="ru-RU" sz="1400" dirty="0" smtClean="0"/>
              <a:t>В НП ЭТРАН подать 2 заявки на оказание услуг с видами работ </a:t>
            </a:r>
            <a:r>
              <a:rPr lang="en-US" sz="1400" dirty="0" smtClean="0"/>
              <a:t>: “</a:t>
            </a:r>
            <a:r>
              <a:rPr lang="ru-RU" sz="1400" dirty="0" smtClean="0"/>
              <a:t>Начало работы по электронному обмену документами </a:t>
            </a:r>
            <a:r>
              <a:rPr lang="en-US" sz="1400" dirty="0" smtClean="0"/>
              <a:t>“</a:t>
            </a:r>
            <a:r>
              <a:rPr lang="ru-RU" sz="1400" dirty="0" smtClean="0"/>
              <a:t> и </a:t>
            </a:r>
            <a:r>
              <a:rPr lang="en-US" sz="1400" dirty="0" smtClean="0"/>
              <a:t>“</a:t>
            </a:r>
            <a:r>
              <a:rPr lang="ru-RU" sz="1400" dirty="0" smtClean="0"/>
              <a:t>Расширение электронных документов (прав) </a:t>
            </a:r>
            <a:r>
              <a:rPr lang="en-US" sz="1400" dirty="0" smtClean="0"/>
              <a:t>”</a:t>
            </a:r>
            <a:r>
              <a:rPr lang="ru-RU" sz="1400" dirty="0" smtClean="0"/>
              <a:t>  (см далее</a:t>
            </a:r>
            <a:r>
              <a:rPr lang="en-US" sz="1400" dirty="0" smtClean="0"/>
              <a:t> </a:t>
            </a:r>
            <a:r>
              <a:rPr lang="ru-RU" sz="1400" dirty="0" smtClean="0"/>
              <a:t>слайды 12 и 13)</a:t>
            </a:r>
          </a:p>
          <a:p>
            <a:pPr lvl="0"/>
            <a:r>
              <a:rPr lang="ru-RU" sz="1400" dirty="0" smtClean="0"/>
              <a:t>Установить ПО ЭДОСФ от компании НИИАС  (ссылка на ресурсе НИИАС или через звонок в </a:t>
            </a:r>
            <a:r>
              <a:rPr lang="ru-RU" sz="1400" dirty="0" err="1" smtClean="0"/>
              <a:t>техподдержку</a:t>
            </a:r>
            <a:r>
              <a:rPr lang="ru-RU" sz="1400" dirty="0" smtClean="0"/>
              <a:t>). </a:t>
            </a: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pPr lvl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	</a:t>
            </a:r>
            <a:r>
              <a:rPr lang="ru-RU" sz="1400" b="1" u="sng" dirty="0" smtClean="0">
                <a:solidFill>
                  <a:srgbClr val="FF0000"/>
                </a:solidFill>
              </a:rPr>
              <a:t>2. В случае выбора иного оператора </a:t>
            </a:r>
            <a:r>
              <a:rPr lang="ru-RU" sz="1400" b="1" u="sng" dirty="0" smtClean="0">
                <a:solidFill>
                  <a:srgbClr val="FF0000"/>
                </a:solidFill>
              </a:rPr>
              <a:t>в роуминге (из списка на слайде </a:t>
            </a:r>
            <a:r>
              <a:rPr lang="ru-RU" sz="1400" b="1" u="sng" dirty="0" smtClean="0">
                <a:solidFill>
                  <a:srgbClr val="FF0000"/>
                </a:solidFill>
              </a:rPr>
              <a:t>7) </a:t>
            </a:r>
            <a:r>
              <a:rPr lang="en-US" sz="1400" b="1" u="sng" dirty="0" smtClean="0">
                <a:solidFill>
                  <a:srgbClr val="FF0000"/>
                </a:solidFill>
              </a:rPr>
              <a:t>:</a:t>
            </a:r>
            <a:endParaRPr lang="ru-RU" sz="1400" b="1" u="sng" dirty="0" smtClean="0">
              <a:solidFill>
                <a:srgbClr val="FF0000"/>
              </a:solidFill>
            </a:endParaRPr>
          </a:p>
          <a:p>
            <a:pPr lvl="0"/>
            <a:r>
              <a:rPr lang="ru-RU" sz="1400" dirty="0" smtClean="0"/>
              <a:t>Подать своему оператору заявку на работу в роуминге с ОАО РЖД.</a:t>
            </a:r>
            <a:r>
              <a:rPr lang="en-US" sz="1400" dirty="0" smtClean="0"/>
              <a:t> </a:t>
            </a:r>
            <a:r>
              <a:rPr lang="ru-RU" sz="1400" dirty="0" smtClean="0"/>
              <a:t>Или можно подать заявку через оператора НИИАС, который по сути направит ее вашему оператору.  Дождаться ответа от оператора.</a:t>
            </a:r>
          </a:p>
          <a:p>
            <a:r>
              <a:rPr lang="ru-RU" sz="1400" dirty="0" smtClean="0"/>
              <a:t>В НП ЭТРАН подать 2 заявки на оказание услуг с видами работ </a:t>
            </a:r>
            <a:r>
              <a:rPr lang="en-US" sz="1400" dirty="0" smtClean="0"/>
              <a:t>: “</a:t>
            </a:r>
            <a:r>
              <a:rPr lang="ru-RU" sz="1400" dirty="0" smtClean="0"/>
              <a:t>Начало работы по электронному обмену документами </a:t>
            </a:r>
            <a:r>
              <a:rPr lang="en-US" sz="1400" dirty="0" smtClean="0"/>
              <a:t>“</a:t>
            </a:r>
            <a:r>
              <a:rPr lang="ru-RU" sz="1400" dirty="0" smtClean="0"/>
              <a:t> и </a:t>
            </a:r>
            <a:r>
              <a:rPr lang="en-US" sz="1400" dirty="0" smtClean="0"/>
              <a:t>“</a:t>
            </a:r>
            <a:r>
              <a:rPr lang="ru-RU" sz="1400" dirty="0" smtClean="0"/>
              <a:t>Расширение </a:t>
            </a:r>
            <a:r>
              <a:rPr lang="ru-RU" sz="1400" dirty="0" smtClean="0"/>
              <a:t>электронных документов (прав) </a:t>
            </a:r>
            <a:r>
              <a:rPr lang="en-US" sz="1400" dirty="0" smtClean="0"/>
              <a:t>”</a:t>
            </a:r>
            <a:r>
              <a:rPr lang="ru-RU" sz="1400" dirty="0" smtClean="0"/>
              <a:t> </a:t>
            </a:r>
            <a:r>
              <a:rPr lang="ru-RU" sz="1400" dirty="0" smtClean="0"/>
              <a:t>  </a:t>
            </a:r>
            <a:r>
              <a:rPr lang="ru-RU" sz="1400" dirty="0" smtClean="0"/>
              <a:t>(см далее</a:t>
            </a:r>
            <a:r>
              <a:rPr lang="en-US" sz="1400" dirty="0" smtClean="0"/>
              <a:t> </a:t>
            </a:r>
            <a:r>
              <a:rPr lang="ru-RU" sz="1400" dirty="0" smtClean="0"/>
              <a:t>слайды 12 и 13)</a:t>
            </a:r>
            <a:endParaRPr lang="en-US" sz="1400" dirty="0" smtClean="0"/>
          </a:p>
          <a:p>
            <a:pPr lvl="0">
              <a:buNone/>
            </a:pPr>
            <a:r>
              <a:rPr lang="ru-RU" sz="1400" dirty="0" smtClean="0"/>
              <a:t> 	(в этом случае используется ключ ЭП вашего оператора)</a:t>
            </a:r>
          </a:p>
          <a:p>
            <a:pPr lvl="0" algn="ctr">
              <a:buNone/>
            </a:pPr>
            <a:r>
              <a:rPr lang="ru-RU" sz="1400" b="1" i="1" dirty="0" smtClean="0"/>
              <a:t>Далее на слайдах подробно разберем порядок действий в обоих случаях</a:t>
            </a:r>
            <a:r>
              <a:rPr lang="en-US" sz="1400" b="1" i="1" dirty="0" smtClean="0"/>
              <a:t>: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08720"/>
          </a:xfrm>
        </p:spPr>
        <p:txBody>
          <a:bodyPr>
            <a:noAutofit/>
          </a:bodyPr>
          <a:lstStyle/>
          <a:p>
            <a:r>
              <a:rPr lang="ru-RU" sz="1600" dirty="0" smtClean="0"/>
              <a:t>1. В случае выбора оператора ЭДО УЦ НИИАС, создать в НП ЭТРАН заявку на оказание услуг на выпуск сертификата усиленной квалифицированной подписи, выбрав тип сертификата  :  </a:t>
            </a:r>
            <a:r>
              <a:rPr lang="ru-RU" sz="1600" b="1" dirty="0" smtClean="0"/>
              <a:t>“С электронными счетами фактурами”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366986"/>
            <a:ext cx="576064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424936" cy="576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1900</TotalTime>
  <Words>614</Words>
  <Application>Microsoft Office PowerPoint</Application>
  <PresentationFormat>Экран (4:3)</PresentationFormat>
  <Paragraphs>164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Для организации электронного документооборота бухгалтерских  документов клиенту необходимо :</vt:lpstr>
      <vt:lpstr>СХЕМА электронного документооборота первичных учетных документов и счетов-фактур с применением электронной подписи между ОАО “РЖД” и Клиентами  </vt:lpstr>
      <vt:lpstr>Схема работы с Роуминговыми операторами</vt:lpstr>
      <vt:lpstr>Для организации электронного документооборота первичных учетных документов и счетов-фактур с применением электронной подписи между             ОАО “РЖД” и Клиентами необходимо : </vt:lpstr>
      <vt:lpstr>1. В случае выбора оператора ЭДО УЦ НИИАС, создать в НП ЭТРАН заявку на оказание услуг на выпуск сертификата усиленной квалифицированной подписи, выбрав тип сертификата  :  “С электронными счетами фактурами”</vt:lpstr>
      <vt:lpstr>2. Пройти по полученной (по e_mail) ссылке на ресурс УЦ “НИИАС”, скачать и установить  ПО АРМ “Кабинет заявки” (если его нет).</vt:lpstr>
      <vt:lpstr>Работа в АРМ Кабинет Заявки УЦ НИИАС</vt:lpstr>
      <vt:lpstr>5. Подать заявку в АС ЭТРАН на начало работы с ЭДОСФ</vt:lpstr>
      <vt:lpstr>6. Подать заявку в АС ЭТРАН на расширение перечня электронных документов (прав)</vt:lpstr>
      <vt:lpstr>Функционал в НП ЭТРАН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</dc:title>
  <dc:creator>tpd_alex</dc:creator>
  <cp:lastModifiedBy>tpd_alex</cp:lastModifiedBy>
  <cp:revision>203</cp:revision>
  <dcterms:created xsi:type="dcterms:W3CDTF">2016-04-08T11:03:08Z</dcterms:created>
  <dcterms:modified xsi:type="dcterms:W3CDTF">2021-04-23T13:41:45Z</dcterms:modified>
</cp:coreProperties>
</file>