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7" r:id="rId3"/>
    <p:sldId id="258" r:id="rId4"/>
    <p:sldId id="259" r:id="rId5"/>
    <p:sldId id="261" r:id="rId6"/>
    <p:sldId id="267" r:id="rId7"/>
    <p:sldId id="263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75160-FF61-4FDF-A057-31DF1A51DB14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ADAF7-4967-470A-A7B3-AA5CA1951B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71563" fontAlgn="base">
              <a:spcBef>
                <a:spcPct val="0"/>
              </a:spcBef>
              <a:spcAft>
                <a:spcPct val="0"/>
              </a:spcAft>
            </a:pPr>
            <a:fld id="{32857340-5044-4870-B3AC-8070E7F3E3F2}" type="slidenum">
              <a:rPr lang="ru-RU"/>
              <a:pPr defTabSz="107156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89" y="244978"/>
            <a:ext cx="8794113" cy="323165"/>
          </a:xfr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defRPr lang="ru-RU" sz="2100">
                <a:latin typeface="RussianRail G Pro Extended" pitchFamily="34" charset="-52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93404-9A24-4DB9-B9D3-04A7AC27C786}" type="datetimeFigureOut">
              <a:rPr lang="ru-RU" smtClean="0"/>
              <a:pPr/>
              <a:t>26.01.2024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D52E1-DA85-47BE-9D3D-62FEFE5E83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89" y="98784"/>
            <a:ext cx="8794113" cy="61555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Причины отцепок в ЖДПП из-за некачественного оформления перевозочных документов</a:t>
            </a:r>
            <a:endParaRPr lang="ru-RU" sz="20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55551516-994F-483F-BF0E-815923E29AB9}"/>
              </a:ext>
            </a:extLst>
          </p:cNvPr>
          <p:cNvGrpSpPr/>
          <p:nvPr/>
        </p:nvGrpSpPr>
        <p:grpSpPr>
          <a:xfrm>
            <a:off x="251520" y="980728"/>
            <a:ext cx="1661723" cy="1440160"/>
            <a:chOff x="698365" y="2727180"/>
            <a:chExt cx="1501167" cy="1127694"/>
          </a:xfrm>
        </p:grpSpPr>
        <p:grpSp>
          <p:nvGrpSpPr>
            <p:cNvPr id="4" name="Рисунок 14">
              <a:extLst>
                <a:ext uri="{FF2B5EF4-FFF2-40B4-BE49-F238E27FC236}">
                  <a16:creationId xmlns="" xmlns:a16="http://schemas.microsoft.com/office/drawing/2014/main" id="{6ED0086B-4A02-4D47-AC37-88C0AEDAD527}"/>
                </a:ext>
              </a:extLst>
            </p:cNvPr>
            <p:cNvGrpSpPr/>
            <p:nvPr/>
          </p:nvGrpSpPr>
          <p:grpSpPr>
            <a:xfrm>
              <a:off x="698365" y="2941830"/>
              <a:ext cx="484202" cy="816726"/>
              <a:chOff x="5360476" y="2935453"/>
              <a:chExt cx="157751" cy="266086"/>
            </a:xfrm>
            <a:solidFill>
              <a:srgbClr val="1D1D1B"/>
            </a:solidFill>
          </p:grpSpPr>
          <p:sp>
            <p:nvSpPr>
              <p:cNvPr id="12" name="Полилиния: фигура 76">
                <a:extLst>
                  <a:ext uri="{FF2B5EF4-FFF2-40B4-BE49-F238E27FC236}">
                    <a16:creationId xmlns="" xmlns:a16="http://schemas.microsoft.com/office/drawing/2014/main" id="{81933511-79D6-4E00-BA73-318AC3388E29}"/>
                  </a:ext>
                </a:extLst>
              </p:cNvPr>
              <p:cNvSpPr/>
              <p:nvPr/>
            </p:nvSpPr>
            <p:spPr>
              <a:xfrm>
                <a:off x="5360476" y="2935453"/>
                <a:ext cx="157751" cy="157751"/>
              </a:xfrm>
              <a:custGeom>
                <a:avLst/>
                <a:gdLst>
                  <a:gd name="connsiteX0" fmla="*/ 78876 w 157751"/>
                  <a:gd name="connsiteY0" fmla="*/ 157752 h 157751"/>
                  <a:gd name="connsiteX1" fmla="*/ 78876 w 157751"/>
                  <a:gd name="connsiteY1" fmla="*/ 157752 h 157751"/>
                  <a:gd name="connsiteX2" fmla="*/ 0 w 157751"/>
                  <a:gd name="connsiteY2" fmla="*/ 78820 h 157751"/>
                  <a:gd name="connsiteX3" fmla="*/ 78876 w 157751"/>
                  <a:gd name="connsiteY3" fmla="*/ 0 h 157751"/>
                  <a:gd name="connsiteX4" fmla="*/ 134665 w 157751"/>
                  <a:gd name="connsiteY4" fmla="*/ 23143 h 157751"/>
                  <a:gd name="connsiteX5" fmla="*/ 157751 w 157751"/>
                  <a:gd name="connsiteY5" fmla="*/ 78932 h 157751"/>
                  <a:gd name="connsiteX6" fmla="*/ 78876 w 157751"/>
                  <a:gd name="connsiteY6" fmla="*/ 157752 h 157751"/>
                  <a:gd name="connsiteX7" fmla="*/ 78876 w 157751"/>
                  <a:gd name="connsiteY7" fmla="*/ 8329 h 157751"/>
                  <a:gd name="connsiteX8" fmla="*/ 8329 w 157751"/>
                  <a:gd name="connsiteY8" fmla="*/ 78764 h 157751"/>
                  <a:gd name="connsiteX9" fmla="*/ 78820 w 157751"/>
                  <a:gd name="connsiteY9" fmla="*/ 149311 h 157751"/>
                  <a:gd name="connsiteX10" fmla="*/ 78876 w 157751"/>
                  <a:gd name="connsiteY10" fmla="*/ 153503 h 157751"/>
                  <a:gd name="connsiteX11" fmla="*/ 78876 w 157751"/>
                  <a:gd name="connsiteY11" fmla="*/ 149311 h 157751"/>
                  <a:gd name="connsiteX12" fmla="*/ 149366 w 157751"/>
                  <a:gd name="connsiteY12" fmla="*/ 78820 h 157751"/>
                  <a:gd name="connsiteX13" fmla="*/ 128739 w 157751"/>
                  <a:gd name="connsiteY13" fmla="*/ 28957 h 157751"/>
                  <a:gd name="connsiteX14" fmla="*/ 78876 w 157751"/>
                  <a:gd name="connsiteY14" fmla="*/ 8329 h 1577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57751" h="157751">
                    <a:moveTo>
                      <a:pt x="78876" y="157752"/>
                    </a:moveTo>
                    <a:lnTo>
                      <a:pt x="78876" y="157752"/>
                    </a:lnTo>
                    <a:cubicBezTo>
                      <a:pt x="35329" y="157752"/>
                      <a:pt x="0" y="122311"/>
                      <a:pt x="0" y="78820"/>
                    </a:cubicBezTo>
                    <a:cubicBezTo>
                      <a:pt x="0" y="35329"/>
                      <a:pt x="35385" y="0"/>
                      <a:pt x="78876" y="0"/>
                    </a:cubicBezTo>
                    <a:cubicBezTo>
                      <a:pt x="99950" y="0"/>
                      <a:pt x="119795" y="8217"/>
                      <a:pt x="134665" y="23143"/>
                    </a:cubicBezTo>
                    <a:cubicBezTo>
                      <a:pt x="149534" y="38068"/>
                      <a:pt x="157751" y="57857"/>
                      <a:pt x="157751" y="78932"/>
                    </a:cubicBezTo>
                    <a:cubicBezTo>
                      <a:pt x="157696" y="122367"/>
                      <a:pt x="122310" y="157752"/>
                      <a:pt x="78876" y="157752"/>
                    </a:cubicBezTo>
                    <a:close/>
                    <a:moveTo>
                      <a:pt x="78876" y="8329"/>
                    </a:moveTo>
                    <a:cubicBezTo>
                      <a:pt x="39969" y="8329"/>
                      <a:pt x="8385" y="39913"/>
                      <a:pt x="8329" y="78764"/>
                    </a:cubicBezTo>
                    <a:cubicBezTo>
                      <a:pt x="8329" y="117615"/>
                      <a:pt x="39913" y="149255"/>
                      <a:pt x="78820" y="149311"/>
                    </a:cubicBezTo>
                    <a:lnTo>
                      <a:pt x="78876" y="153503"/>
                    </a:lnTo>
                    <a:lnTo>
                      <a:pt x="78876" y="149311"/>
                    </a:lnTo>
                    <a:cubicBezTo>
                      <a:pt x="117727" y="149311"/>
                      <a:pt x="149366" y="117671"/>
                      <a:pt x="149366" y="78820"/>
                    </a:cubicBezTo>
                    <a:cubicBezTo>
                      <a:pt x="149366" y="59981"/>
                      <a:pt x="142043" y="42261"/>
                      <a:pt x="128739" y="28957"/>
                    </a:cubicBezTo>
                    <a:cubicBezTo>
                      <a:pt x="115435" y="15708"/>
                      <a:pt x="97714" y="8329"/>
                      <a:pt x="78876" y="8329"/>
                    </a:cubicBezTo>
                    <a:close/>
                  </a:path>
                </a:pathLst>
              </a:custGeom>
              <a:solidFill>
                <a:srgbClr val="1D1D1B"/>
              </a:solidFill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3" name="Полилиния: фигура 77">
                <a:extLst>
                  <a:ext uri="{FF2B5EF4-FFF2-40B4-BE49-F238E27FC236}">
                    <a16:creationId xmlns="" xmlns:a16="http://schemas.microsoft.com/office/drawing/2014/main" id="{0B4108C9-54E8-4922-9B83-EB1FAA5FBD0C}"/>
                  </a:ext>
                </a:extLst>
              </p:cNvPr>
              <p:cNvSpPr/>
              <p:nvPr/>
            </p:nvSpPr>
            <p:spPr>
              <a:xfrm>
                <a:off x="5380321" y="2955353"/>
                <a:ext cx="117950" cy="117894"/>
              </a:xfrm>
              <a:custGeom>
                <a:avLst/>
                <a:gdLst>
                  <a:gd name="connsiteX0" fmla="*/ 58975 w 117950"/>
                  <a:gd name="connsiteY0" fmla="*/ 117894 h 117894"/>
                  <a:gd name="connsiteX1" fmla="*/ 58975 w 117950"/>
                  <a:gd name="connsiteY1" fmla="*/ 117894 h 117894"/>
                  <a:gd name="connsiteX2" fmla="*/ 17273 w 117950"/>
                  <a:gd name="connsiteY2" fmla="*/ 100621 h 117894"/>
                  <a:gd name="connsiteX3" fmla="*/ 0 w 117950"/>
                  <a:gd name="connsiteY3" fmla="*/ 58919 h 117894"/>
                  <a:gd name="connsiteX4" fmla="*/ 58975 w 117950"/>
                  <a:gd name="connsiteY4" fmla="*/ 0 h 117894"/>
                  <a:gd name="connsiteX5" fmla="*/ 117950 w 117950"/>
                  <a:gd name="connsiteY5" fmla="*/ 58975 h 117894"/>
                  <a:gd name="connsiteX6" fmla="*/ 58975 w 117950"/>
                  <a:gd name="connsiteY6" fmla="*/ 117894 h 117894"/>
                  <a:gd name="connsiteX7" fmla="*/ 59031 w 117950"/>
                  <a:gd name="connsiteY7" fmla="*/ 8385 h 117894"/>
                  <a:gd name="connsiteX8" fmla="*/ 8441 w 117950"/>
                  <a:gd name="connsiteY8" fmla="*/ 58919 h 117894"/>
                  <a:gd name="connsiteX9" fmla="*/ 23255 w 117950"/>
                  <a:gd name="connsiteY9" fmla="*/ 94696 h 117894"/>
                  <a:gd name="connsiteX10" fmla="*/ 59031 w 117950"/>
                  <a:gd name="connsiteY10" fmla="*/ 109509 h 117894"/>
                  <a:gd name="connsiteX11" fmla="*/ 109621 w 117950"/>
                  <a:gd name="connsiteY11" fmla="*/ 58919 h 117894"/>
                  <a:gd name="connsiteX12" fmla="*/ 59031 w 117950"/>
                  <a:gd name="connsiteY12" fmla="*/ 8385 h 117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7950" h="117894">
                    <a:moveTo>
                      <a:pt x="58975" y="117894"/>
                    </a:moveTo>
                    <a:lnTo>
                      <a:pt x="58975" y="117894"/>
                    </a:lnTo>
                    <a:cubicBezTo>
                      <a:pt x="43211" y="117894"/>
                      <a:pt x="28397" y="111745"/>
                      <a:pt x="17273" y="100621"/>
                    </a:cubicBezTo>
                    <a:cubicBezTo>
                      <a:pt x="6149" y="89497"/>
                      <a:pt x="0" y="74683"/>
                      <a:pt x="0" y="58919"/>
                    </a:cubicBezTo>
                    <a:cubicBezTo>
                      <a:pt x="0" y="26441"/>
                      <a:pt x="26497" y="0"/>
                      <a:pt x="58975" y="0"/>
                    </a:cubicBezTo>
                    <a:cubicBezTo>
                      <a:pt x="91509" y="0"/>
                      <a:pt x="117950" y="26497"/>
                      <a:pt x="117950" y="58975"/>
                    </a:cubicBezTo>
                    <a:cubicBezTo>
                      <a:pt x="117950" y="91454"/>
                      <a:pt x="91509" y="117894"/>
                      <a:pt x="58975" y="117894"/>
                    </a:cubicBezTo>
                    <a:close/>
                    <a:moveTo>
                      <a:pt x="59031" y="8385"/>
                    </a:moveTo>
                    <a:cubicBezTo>
                      <a:pt x="31137" y="8385"/>
                      <a:pt x="8441" y="31081"/>
                      <a:pt x="8441" y="58919"/>
                    </a:cubicBezTo>
                    <a:cubicBezTo>
                      <a:pt x="8441" y="72447"/>
                      <a:pt x="13696" y="85137"/>
                      <a:pt x="23255" y="94696"/>
                    </a:cubicBezTo>
                    <a:cubicBezTo>
                      <a:pt x="32814" y="104255"/>
                      <a:pt x="45503" y="109509"/>
                      <a:pt x="59031" y="109509"/>
                    </a:cubicBezTo>
                    <a:cubicBezTo>
                      <a:pt x="86925" y="109509"/>
                      <a:pt x="109621" y="86814"/>
                      <a:pt x="109621" y="58919"/>
                    </a:cubicBezTo>
                    <a:cubicBezTo>
                      <a:pt x="109621" y="31081"/>
                      <a:pt x="86925" y="8385"/>
                      <a:pt x="59031" y="8385"/>
                    </a:cubicBezTo>
                    <a:close/>
                  </a:path>
                </a:pathLst>
              </a:custGeom>
              <a:solidFill>
                <a:srgbClr val="00A3E0"/>
              </a:solidFill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4" name="Полилиния: фигура 78">
                <a:extLst>
                  <a:ext uri="{FF2B5EF4-FFF2-40B4-BE49-F238E27FC236}">
                    <a16:creationId xmlns="" xmlns:a16="http://schemas.microsoft.com/office/drawing/2014/main" id="{C2A9E008-71C7-4D42-BB3B-050269F26AE8}"/>
                  </a:ext>
                </a:extLst>
              </p:cNvPr>
              <p:cNvSpPr/>
              <p:nvPr/>
            </p:nvSpPr>
            <p:spPr>
              <a:xfrm>
                <a:off x="5435103" y="3086441"/>
                <a:ext cx="8385" cy="29739"/>
              </a:xfrm>
              <a:custGeom>
                <a:avLst/>
                <a:gdLst>
                  <a:gd name="connsiteX0" fmla="*/ 4193 w 8385"/>
                  <a:gd name="connsiteY0" fmla="*/ 29739 h 29739"/>
                  <a:gd name="connsiteX1" fmla="*/ 4193 w 8385"/>
                  <a:gd name="connsiteY1" fmla="*/ 29739 h 29739"/>
                  <a:gd name="connsiteX2" fmla="*/ 0 w 8385"/>
                  <a:gd name="connsiteY2" fmla="*/ 25547 h 29739"/>
                  <a:gd name="connsiteX3" fmla="*/ 0 w 8385"/>
                  <a:gd name="connsiteY3" fmla="*/ 4193 h 29739"/>
                  <a:gd name="connsiteX4" fmla="*/ 4193 w 8385"/>
                  <a:gd name="connsiteY4" fmla="*/ 0 h 29739"/>
                  <a:gd name="connsiteX5" fmla="*/ 4193 w 8385"/>
                  <a:gd name="connsiteY5" fmla="*/ 0 h 29739"/>
                  <a:gd name="connsiteX6" fmla="*/ 8385 w 8385"/>
                  <a:gd name="connsiteY6" fmla="*/ 4193 h 29739"/>
                  <a:gd name="connsiteX7" fmla="*/ 8385 w 8385"/>
                  <a:gd name="connsiteY7" fmla="*/ 25547 h 29739"/>
                  <a:gd name="connsiteX8" fmla="*/ 4193 w 8385"/>
                  <a:gd name="connsiteY8" fmla="*/ 29739 h 29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85" h="29739">
                    <a:moveTo>
                      <a:pt x="4193" y="29739"/>
                    </a:moveTo>
                    <a:lnTo>
                      <a:pt x="4193" y="29739"/>
                    </a:lnTo>
                    <a:cubicBezTo>
                      <a:pt x="1845" y="29739"/>
                      <a:pt x="0" y="27839"/>
                      <a:pt x="0" y="25547"/>
                    </a:cubicBezTo>
                    <a:lnTo>
                      <a:pt x="0" y="4193"/>
                    </a:lnTo>
                    <a:cubicBezTo>
                      <a:pt x="0" y="1901"/>
                      <a:pt x="1901" y="0"/>
                      <a:pt x="4193" y="0"/>
                    </a:cubicBezTo>
                    <a:lnTo>
                      <a:pt x="4193" y="0"/>
                    </a:lnTo>
                    <a:cubicBezTo>
                      <a:pt x="6484" y="0"/>
                      <a:pt x="8385" y="1901"/>
                      <a:pt x="8385" y="4193"/>
                    </a:cubicBezTo>
                    <a:lnTo>
                      <a:pt x="8385" y="25547"/>
                    </a:lnTo>
                    <a:cubicBezTo>
                      <a:pt x="8385" y="27894"/>
                      <a:pt x="6484" y="29739"/>
                      <a:pt x="4193" y="29739"/>
                    </a:cubicBezTo>
                    <a:close/>
                  </a:path>
                </a:pathLst>
              </a:custGeom>
              <a:solidFill>
                <a:srgbClr val="1D1D1B"/>
              </a:solidFill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" name="Полилиния: фигура 79">
                <a:extLst>
                  <a:ext uri="{FF2B5EF4-FFF2-40B4-BE49-F238E27FC236}">
                    <a16:creationId xmlns="" xmlns:a16="http://schemas.microsoft.com/office/drawing/2014/main" id="{E84E96BA-9670-4727-9B26-F29C5F40AFAA}"/>
                  </a:ext>
                </a:extLst>
              </p:cNvPr>
              <p:cNvSpPr/>
              <p:nvPr/>
            </p:nvSpPr>
            <p:spPr>
              <a:xfrm>
                <a:off x="5422246" y="3107795"/>
                <a:ext cx="33987" cy="93745"/>
              </a:xfrm>
              <a:custGeom>
                <a:avLst/>
                <a:gdLst>
                  <a:gd name="connsiteX0" fmla="*/ 16994 w 33987"/>
                  <a:gd name="connsiteY0" fmla="*/ 93745 h 93745"/>
                  <a:gd name="connsiteX1" fmla="*/ 16994 w 33987"/>
                  <a:gd name="connsiteY1" fmla="*/ 93745 h 93745"/>
                  <a:gd name="connsiteX2" fmla="*/ 0 w 33987"/>
                  <a:gd name="connsiteY2" fmla="*/ 73901 h 93745"/>
                  <a:gd name="connsiteX3" fmla="*/ 0 w 33987"/>
                  <a:gd name="connsiteY3" fmla="*/ 19845 h 93745"/>
                  <a:gd name="connsiteX4" fmla="*/ 16994 w 33987"/>
                  <a:gd name="connsiteY4" fmla="*/ 0 h 93745"/>
                  <a:gd name="connsiteX5" fmla="*/ 33987 w 33987"/>
                  <a:gd name="connsiteY5" fmla="*/ 19845 h 93745"/>
                  <a:gd name="connsiteX6" fmla="*/ 33987 w 33987"/>
                  <a:gd name="connsiteY6" fmla="*/ 73901 h 93745"/>
                  <a:gd name="connsiteX7" fmla="*/ 16994 w 33987"/>
                  <a:gd name="connsiteY7" fmla="*/ 93745 h 93745"/>
                  <a:gd name="connsiteX8" fmla="*/ 17050 w 33987"/>
                  <a:gd name="connsiteY8" fmla="*/ 8385 h 93745"/>
                  <a:gd name="connsiteX9" fmla="*/ 8441 w 33987"/>
                  <a:gd name="connsiteY9" fmla="*/ 19845 h 93745"/>
                  <a:gd name="connsiteX10" fmla="*/ 8441 w 33987"/>
                  <a:gd name="connsiteY10" fmla="*/ 73901 h 93745"/>
                  <a:gd name="connsiteX11" fmla="*/ 17050 w 33987"/>
                  <a:gd name="connsiteY11" fmla="*/ 85360 h 93745"/>
                  <a:gd name="connsiteX12" fmla="*/ 25658 w 33987"/>
                  <a:gd name="connsiteY12" fmla="*/ 73901 h 93745"/>
                  <a:gd name="connsiteX13" fmla="*/ 25658 w 33987"/>
                  <a:gd name="connsiteY13" fmla="*/ 19845 h 93745"/>
                  <a:gd name="connsiteX14" fmla="*/ 17050 w 33987"/>
                  <a:gd name="connsiteY14" fmla="*/ 8385 h 93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3987" h="93745">
                    <a:moveTo>
                      <a:pt x="16994" y="93745"/>
                    </a:moveTo>
                    <a:lnTo>
                      <a:pt x="16994" y="93745"/>
                    </a:lnTo>
                    <a:cubicBezTo>
                      <a:pt x="7602" y="93745"/>
                      <a:pt x="0" y="84857"/>
                      <a:pt x="0" y="73901"/>
                    </a:cubicBezTo>
                    <a:lnTo>
                      <a:pt x="0" y="19845"/>
                    </a:lnTo>
                    <a:cubicBezTo>
                      <a:pt x="0" y="8888"/>
                      <a:pt x="7602" y="0"/>
                      <a:pt x="16994" y="0"/>
                    </a:cubicBezTo>
                    <a:cubicBezTo>
                      <a:pt x="26385" y="0"/>
                      <a:pt x="33987" y="8888"/>
                      <a:pt x="33987" y="19845"/>
                    </a:cubicBezTo>
                    <a:lnTo>
                      <a:pt x="33987" y="73901"/>
                    </a:lnTo>
                    <a:cubicBezTo>
                      <a:pt x="33987" y="84857"/>
                      <a:pt x="26385" y="93745"/>
                      <a:pt x="16994" y="93745"/>
                    </a:cubicBezTo>
                    <a:close/>
                    <a:moveTo>
                      <a:pt x="17050" y="8385"/>
                    </a:moveTo>
                    <a:cubicBezTo>
                      <a:pt x="12354" y="8385"/>
                      <a:pt x="8441" y="13640"/>
                      <a:pt x="8441" y="19845"/>
                    </a:cubicBezTo>
                    <a:lnTo>
                      <a:pt x="8441" y="73901"/>
                    </a:lnTo>
                    <a:cubicBezTo>
                      <a:pt x="8441" y="80106"/>
                      <a:pt x="12410" y="85360"/>
                      <a:pt x="17050" y="85360"/>
                    </a:cubicBezTo>
                    <a:cubicBezTo>
                      <a:pt x="21801" y="85360"/>
                      <a:pt x="25658" y="80217"/>
                      <a:pt x="25658" y="73901"/>
                    </a:cubicBezTo>
                    <a:lnTo>
                      <a:pt x="25658" y="19845"/>
                    </a:lnTo>
                    <a:cubicBezTo>
                      <a:pt x="25658" y="13640"/>
                      <a:pt x="21689" y="8385"/>
                      <a:pt x="17050" y="8385"/>
                    </a:cubicBezTo>
                    <a:close/>
                  </a:path>
                </a:pathLst>
              </a:custGeom>
              <a:solidFill>
                <a:srgbClr val="1D1D1B"/>
              </a:solidFill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5" name="Полилиния: фигура 69">
              <a:extLst>
                <a:ext uri="{FF2B5EF4-FFF2-40B4-BE49-F238E27FC236}">
                  <a16:creationId xmlns="" xmlns:a16="http://schemas.microsoft.com/office/drawing/2014/main" id="{DED725C9-3411-4598-AFD6-BC71D82383C6}"/>
                </a:ext>
              </a:extLst>
            </p:cNvPr>
            <p:cNvSpPr/>
            <p:nvPr/>
          </p:nvSpPr>
          <p:spPr>
            <a:xfrm>
              <a:off x="1497249" y="2727180"/>
              <a:ext cx="702283" cy="915042"/>
            </a:xfrm>
            <a:custGeom>
              <a:avLst/>
              <a:gdLst>
                <a:gd name="connsiteX0" fmla="*/ 224609 w 228801"/>
                <a:gd name="connsiteY0" fmla="*/ 298118 h 298117"/>
                <a:gd name="connsiteX1" fmla="*/ 174242 w 228801"/>
                <a:gd name="connsiteY1" fmla="*/ 298118 h 298117"/>
                <a:gd name="connsiteX2" fmla="*/ 170050 w 228801"/>
                <a:gd name="connsiteY2" fmla="*/ 293925 h 298117"/>
                <a:gd name="connsiteX3" fmla="*/ 174242 w 228801"/>
                <a:gd name="connsiteY3" fmla="*/ 289733 h 298117"/>
                <a:gd name="connsiteX4" fmla="*/ 220416 w 228801"/>
                <a:gd name="connsiteY4" fmla="*/ 289733 h 298117"/>
                <a:gd name="connsiteX5" fmla="*/ 220416 w 228801"/>
                <a:gd name="connsiteY5" fmla="*/ 8385 h 298117"/>
                <a:gd name="connsiteX6" fmla="*/ 8385 w 228801"/>
                <a:gd name="connsiteY6" fmla="*/ 8385 h 298117"/>
                <a:gd name="connsiteX7" fmla="*/ 8385 w 228801"/>
                <a:gd name="connsiteY7" fmla="*/ 54559 h 298117"/>
                <a:gd name="connsiteX8" fmla="*/ 4193 w 228801"/>
                <a:gd name="connsiteY8" fmla="*/ 58751 h 298117"/>
                <a:gd name="connsiteX9" fmla="*/ 0 w 228801"/>
                <a:gd name="connsiteY9" fmla="*/ 54559 h 298117"/>
                <a:gd name="connsiteX10" fmla="*/ 0 w 228801"/>
                <a:gd name="connsiteY10" fmla="*/ 4193 h 298117"/>
                <a:gd name="connsiteX11" fmla="*/ 4193 w 228801"/>
                <a:gd name="connsiteY11" fmla="*/ 0 h 298117"/>
                <a:gd name="connsiteX12" fmla="*/ 224609 w 228801"/>
                <a:gd name="connsiteY12" fmla="*/ 0 h 298117"/>
                <a:gd name="connsiteX13" fmla="*/ 228801 w 228801"/>
                <a:gd name="connsiteY13" fmla="*/ 4193 h 298117"/>
                <a:gd name="connsiteX14" fmla="*/ 228801 w 228801"/>
                <a:gd name="connsiteY14" fmla="*/ 293869 h 298117"/>
                <a:gd name="connsiteX15" fmla="*/ 224609 w 228801"/>
                <a:gd name="connsiteY15" fmla="*/ 298118 h 298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8801" h="298117">
                  <a:moveTo>
                    <a:pt x="224609" y="298118"/>
                  </a:moveTo>
                  <a:lnTo>
                    <a:pt x="174242" y="298118"/>
                  </a:lnTo>
                  <a:cubicBezTo>
                    <a:pt x="171950" y="298118"/>
                    <a:pt x="170050" y="296217"/>
                    <a:pt x="170050" y="293925"/>
                  </a:cubicBezTo>
                  <a:cubicBezTo>
                    <a:pt x="170050" y="291633"/>
                    <a:pt x="171950" y="289733"/>
                    <a:pt x="174242" y="289733"/>
                  </a:cubicBezTo>
                  <a:lnTo>
                    <a:pt x="220416" y="289733"/>
                  </a:lnTo>
                  <a:lnTo>
                    <a:pt x="220416" y="8385"/>
                  </a:lnTo>
                  <a:lnTo>
                    <a:pt x="8385" y="8385"/>
                  </a:lnTo>
                  <a:lnTo>
                    <a:pt x="8385" y="54559"/>
                  </a:lnTo>
                  <a:cubicBezTo>
                    <a:pt x="8385" y="56851"/>
                    <a:pt x="6484" y="58751"/>
                    <a:pt x="4193" y="58751"/>
                  </a:cubicBezTo>
                  <a:cubicBezTo>
                    <a:pt x="1901" y="58751"/>
                    <a:pt x="0" y="56851"/>
                    <a:pt x="0" y="54559"/>
                  </a:cubicBezTo>
                  <a:lnTo>
                    <a:pt x="0" y="4193"/>
                  </a:lnTo>
                  <a:cubicBezTo>
                    <a:pt x="0" y="1901"/>
                    <a:pt x="1901" y="0"/>
                    <a:pt x="4193" y="0"/>
                  </a:cubicBezTo>
                  <a:lnTo>
                    <a:pt x="224609" y="0"/>
                  </a:lnTo>
                  <a:cubicBezTo>
                    <a:pt x="226901" y="0"/>
                    <a:pt x="228801" y="1901"/>
                    <a:pt x="228801" y="4193"/>
                  </a:cubicBezTo>
                  <a:lnTo>
                    <a:pt x="228801" y="293869"/>
                  </a:lnTo>
                  <a:cubicBezTo>
                    <a:pt x="228801" y="296217"/>
                    <a:pt x="226956" y="298118"/>
                    <a:pt x="224609" y="298118"/>
                  </a:cubicBezTo>
                  <a:close/>
                </a:path>
              </a:pathLst>
            </a:custGeom>
            <a:solidFill>
              <a:srgbClr val="1D1D1B"/>
            </a:solidFill>
            <a:ln w="55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6" name="Рисунок 14">
              <a:extLst>
                <a:ext uri="{FF2B5EF4-FFF2-40B4-BE49-F238E27FC236}">
                  <a16:creationId xmlns="" xmlns:a16="http://schemas.microsoft.com/office/drawing/2014/main" id="{4C73C59C-F713-4521-846B-067E8705E677}"/>
                </a:ext>
              </a:extLst>
            </p:cNvPr>
            <p:cNvGrpSpPr/>
            <p:nvPr/>
          </p:nvGrpSpPr>
          <p:grpSpPr>
            <a:xfrm>
              <a:off x="1323609" y="2881949"/>
              <a:ext cx="721673" cy="972925"/>
              <a:chOff x="5564178" y="2915944"/>
              <a:chExt cx="235118" cy="316975"/>
            </a:xfrm>
            <a:solidFill>
              <a:srgbClr val="00A3E0"/>
            </a:solidFill>
          </p:grpSpPr>
          <p:sp>
            <p:nvSpPr>
              <p:cNvPr id="7" name="Полилиния: фигура 71">
                <a:extLst>
                  <a:ext uri="{FF2B5EF4-FFF2-40B4-BE49-F238E27FC236}">
                    <a16:creationId xmlns="" xmlns:a16="http://schemas.microsoft.com/office/drawing/2014/main" id="{E86C7C28-EFA5-4033-B344-4CEF28D25D5E}"/>
                  </a:ext>
                </a:extLst>
              </p:cNvPr>
              <p:cNvSpPr/>
              <p:nvPr/>
            </p:nvSpPr>
            <p:spPr>
              <a:xfrm>
                <a:off x="5564178" y="2915944"/>
                <a:ext cx="235118" cy="316975"/>
              </a:xfrm>
              <a:custGeom>
                <a:avLst/>
                <a:gdLst>
                  <a:gd name="connsiteX0" fmla="*/ 92292 w 235118"/>
                  <a:gd name="connsiteY0" fmla="*/ 316957 h 316975"/>
                  <a:gd name="connsiteX1" fmla="*/ 90224 w 235118"/>
                  <a:gd name="connsiteY1" fmla="*/ 316398 h 316975"/>
                  <a:gd name="connsiteX2" fmla="*/ 48242 w 235118"/>
                  <a:gd name="connsiteY2" fmla="*/ 292416 h 316975"/>
                  <a:gd name="connsiteX3" fmla="*/ 6261 w 235118"/>
                  <a:gd name="connsiteY3" fmla="*/ 316398 h 316975"/>
                  <a:gd name="connsiteX4" fmla="*/ 2068 w 235118"/>
                  <a:gd name="connsiteY4" fmla="*/ 316398 h 316975"/>
                  <a:gd name="connsiteX5" fmla="*/ 0 w 235118"/>
                  <a:gd name="connsiteY5" fmla="*/ 312764 h 316975"/>
                  <a:gd name="connsiteX6" fmla="*/ 0 w 235118"/>
                  <a:gd name="connsiteY6" fmla="*/ 4193 h 316975"/>
                  <a:gd name="connsiteX7" fmla="*/ 4193 w 235118"/>
                  <a:gd name="connsiteY7" fmla="*/ 0 h 316975"/>
                  <a:gd name="connsiteX8" fmla="*/ 230926 w 235118"/>
                  <a:gd name="connsiteY8" fmla="*/ 0 h 316975"/>
                  <a:gd name="connsiteX9" fmla="*/ 235118 w 235118"/>
                  <a:gd name="connsiteY9" fmla="*/ 4193 h 316975"/>
                  <a:gd name="connsiteX10" fmla="*/ 235118 w 235118"/>
                  <a:gd name="connsiteY10" fmla="*/ 312764 h 316975"/>
                  <a:gd name="connsiteX11" fmla="*/ 233050 w 235118"/>
                  <a:gd name="connsiteY11" fmla="*/ 316398 h 316975"/>
                  <a:gd name="connsiteX12" fmla="*/ 228857 w 235118"/>
                  <a:gd name="connsiteY12" fmla="*/ 316398 h 316975"/>
                  <a:gd name="connsiteX13" fmla="*/ 187267 w 235118"/>
                  <a:gd name="connsiteY13" fmla="*/ 292640 h 316975"/>
                  <a:gd name="connsiteX14" fmla="*/ 158031 w 235118"/>
                  <a:gd name="connsiteY14" fmla="*/ 316062 h 316975"/>
                  <a:gd name="connsiteX15" fmla="*/ 153112 w 235118"/>
                  <a:gd name="connsiteY15" fmla="*/ 316286 h 316975"/>
                  <a:gd name="connsiteX16" fmla="*/ 118174 w 235118"/>
                  <a:gd name="connsiteY16" fmla="*/ 293031 h 316975"/>
                  <a:gd name="connsiteX17" fmla="*/ 95422 w 235118"/>
                  <a:gd name="connsiteY17" fmla="*/ 315783 h 316975"/>
                  <a:gd name="connsiteX18" fmla="*/ 92292 w 235118"/>
                  <a:gd name="connsiteY18" fmla="*/ 316957 h 316975"/>
                  <a:gd name="connsiteX19" fmla="*/ 117447 w 235118"/>
                  <a:gd name="connsiteY19" fmla="*/ 283360 h 316975"/>
                  <a:gd name="connsiteX20" fmla="*/ 119795 w 235118"/>
                  <a:gd name="connsiteY20" fmla="*/ 284087 h 316975"/>
                  <a:gd name="connsiteX21" fmla="*/ 155012 w 235118"/>
                  <a:gd name="connsiteY21" fmla="*/ 307565 h 316975"/>
                  <a:gd name="connsiteX22" fmla="*/ 184081 w 235118"/>
                  <a:gd name="connsiteY22" fmla="*/ 284310 h 316975"/>
                  <a:gd name="connsiteX23" fmla="*/ 188776 w 235118"/>
                  <a:gd name="connsiteY23" fmla="*/ 283919 h 316975"/>
                  <a:gd name="connsiteX24" fmla="*/ 226565 w 235118"/>
                  <a:gd name="connsiteY24" fmla="*/ 305553 h 316975"/>
                  <a:gd name="connsiteX25" fmla="*/ 226565 w 235118"/>
                  <a:gd name="connsiteY25" fmla="*/ 8385 h 316975"/>
                  <a:gd name="connsiteX26" fmla="*/ 8217 w 235118"/>
                  <a:gd name="connsiteY26" fmla="*/ 8385 h 316975"/>
                  <a:gd name="connsiteX27" fmla="*/ 8217 w 235118"/>
                  <a:gd name="connsiteY27" fmla="*/ 305553 h 316975"/>
                  <a:gd name="connsiteX28" fmla="*/ 46006 w 235118"/>
                  <a:gd name="connsiteY28" fmla="*/ 283919 h 316975"/>
                  <a:gd name="connsiteX29" fmla="*/ 50143 w 235118"/>
                  <a:gd name="connsiteY29" fmla="*/ 283919 h 316975"/>
                  <a:gd name="connsiteX30" fmla="*/ 91453 w 235118"/>
                  <a:gd name="connsiteY30" fmla="*/ 307509 h 316975"/>
                  <a:gd name="connsiteX31" fmla="*/ 114373 w 235118"/>
                  <a:gd name="connsiteY31" fmla="*/ 284590 h 316975"/>
                  <a:gd name="connsiteX32" fmla="*/ 117447 w 235118"/>
                  <a:gd name="connsiteY32" fmla="*/ 283360 h 316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235118" h="316975">
                    <a:moveTo>
                      <a:pt x="92292" y="316957"/>
                    </a:moveTo>
                    <a:cubicBezTo>
                      <a:pt x="91565" y="316957"/>
                      <a:pt x="90838" y="316789"/>
                      <a:pt x="90224" y="316398"/>
                    </a:cubicBezTo>
                    <a:lnTo>
                      <a:pt x="48242" y="292416"/>
                    </a:lnTo>
                    <a:lnTo>
                      <a:pt x="6261" y="316398"/>
                    </a:lnTo>
                    <a:cubicBezTo>
                      <a:pt x="4975" y="317124"/>
                      <a:pt x="3354" y="317124"/>
                      <a:pt x="2068" y="316398"/>
                    </a:cubicBezTo>
                    <a:cubicBezTo>
                      <a:pt x="783" y="315671"/>
                      <a:pt x="0" y="314273"/>
                      <a:pt x="0" y="312764"/>
                    </a:cubicBezTo>
                    <a:lnTo>
                      <a:pt x="0" y="4193"/>
                    </a:lnTo>
                    <a:cubicBezTo>
                      <a:pt x="0" y="1901"/>
                      <a:pt x="1901" y="0"/>
                      <a:pt x="4193" y="0"/>
                    </a:cubicBezTo>
                    <a:lnTo>
                      <a:pt x="230926" y="0"/>
                    </a:lnTo>
                    <a:cubicBezTo>
                      <a:pt x="233217" y="0"/>
                      <a:pt x="235118" y="1901"/>
                      <a:pt x="235118" y="4193"/>
                    </a:cubicBezTo>
                    <a:lnTo>
                      <a:pt x="235118" y="312764"/>
                    </a:lnTo>
                    <a:cubicBezTo>
                      <a:pt x="235118" y="314273"/>
                      <a:pt x="234335" y="315615"/>
                      <a:pt x="233050" y="316398"/>
                    </a:cubicBezTo>
                    <a:cubicBezTo>
                      <a:pt x="231764" y="317124"/>
                      <a:pt x="230143" y="317124"/>
                      <a:pt x="228857" y="316398"/>
                    </a:cubicBezTo>
                    <a:lnTo>
                      <a:pt x="187267" y="292640"/>
                    </a:lnTo>
                    <a:lnTo>
                      <a:pt x="158031" y="316062"/>
                    </a:lnTo>
                    <a:cubicBezTo>
                      <a:pt x="156578" y="317180"/>
                      <a:pt x="154621" y="317292"/>
                      <a:pt x="153112" y="316286"/>
                    </a:cubicBezTo>
                    <a:lnTo>
                      <a:pt x="118174" y="293031"/>
                    </a:lnTo>
                    <a:lnTo>
                      <a:pt x="95422" y="315783"/>
                    </a:lnTo>
                    <a:cubicBezTo>
                      <a:pt x="94416" y="316509"/>
                      <a:pt x="93354" y="316957"/>
                      <a:pt x="92292" y="316957"/>
                    </a:cubicBezTo>
                    <a:close/>
                    <a:moveTo>
                      <a:pt x="117447" y="283360"/>
                    </a:moveTo>
                    <a:cubicBezTo>
                      <a:pt x="118230" y="283360"/>
                      <a:pt x="119068" y="283584"/>
                      <a:pt x="119795" y="284087"/>
                    </a:cubicBezTo>
                    <a:lnTo>
                      <a:pt x="155012" y="307565"/>
                    </a:lnTo>
                    <a:lnTo>
                      <a:pt x="184081" y="284310"/>
                    </a:lnTo>
                    <a:cubicBezTo>
                      <a:pt x="185422" y="283249"/>
                      <a:pt x="187267" y="283081"/>
                      <a:pt x="188776" y="283919"/>
                    </a:cubicBezTo>
                    <a:lnTo>
                      <a:pt x="226565" y="305553"/>
                    </a:lnTo>
                    <a:lnTo>
                      <a:pt x="226565" y="8385"/>
                    </a:lnTo>
                    <a:lnTo>
                      <a:pt x="8217" y="8385"/>
                    </a:lnTo>
                    <a:lnTo>
                      <a:pt x="8217" y="305553"/>
                    </a:lnTo>
                    <a:lnTo>
                      <a:pt x="46006" y="283919"/>
                    </a:lnTo>
                    <a:cubicBezTo>
                      <a:pt x="47292" y="283193"/>
                      <a:pt x="48857" y="283193"/>
                      <a:pt x="50143" y="283919"/>
                    </a:cubicBezTo>
                    <a:lnTo>
                      <a:pt x="91453" y="307509"/>
                    </a:lnTo>
                    <a:lnTo>
                      <a:pt x="114373" y="284590"/>
                    </a:lnTo>
                    <a:cubicBezTo>
                      <a:pt x="115323" y="283807"/>
                      <a:pt x="116385" y="283360"/>
                      <a:pt x="117447" y="283360"/>
                    </a:cubicBezTo>
                    <a:close/>
                  </a:path>
                </a:pathLst>
              </a:custGeom>
              <a:grpFill/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8" name="Полилиния: фигура 72">
                <a:extLst>
                  <a:ext uri="{FF2B5EF4-FFF2-40B4-BE49-F238E27FC236}">
                    <a16:creationId xmlns="" xmlns:a16="http://schemas.microsoft.com/office/drawing/2014/main" id="{91AD2B54-B2BF-44DD-884A-E0B406316282}"/>
                  </a:ext>
                </a:extLst>
              </p:cNvPr>
              <p:cNvSpPr/>
              <p:nvPr/>
            </p:nvSpPr>
            <p:spPr>
              <a:xfrm>
                <a:off x="5702644" y="3161515"/>
                <a:ext cx="65068" cy="8385"/>
              </a:xfrm>
              <a:custGeom>
                <a:avLst/>
                <a:gdLst>
                  <a:gd name="connsiteX0" fmla="*/ 60876 w 65068"/>
                  <a:gd name="connsiteY0" fmla="*/ 8385 h 8385"/>
                  <a:gd name="connsiteX1" fmla="*/ 4193 w 65068"/>
                  <a:gd name="connsiteY1" fmla="*/ 8385 h 8385"/>
                  <a:gd name="connsiteX2" fmla="*/ 0 w 65068"/>
                  <a:gd name="connsiteY2" fmla="*/ 4193 h 8385"/>
                  <a:gd name="connsiteX3" fmla="*/ 4193 w 65068"/>
                  <a:gd name="connsiteY3" fmla="*/ 0 h 8385"/>
                  <a:gd name="connsiteX4" fmla="*/ 60876 w 65068"/>
                  <a:gd name="connsiteY4" fmla="*/ 0 h 8385"/>
                  <a:gd name="connsiteX5" fmla="*/ 65068 w 65068"/>
                  <a:gd name="connsiteY5" fmla="*/ 4193 h 8385"/>
                  <a:gd name="connsiteX6" fmla="*/ 60876 w 65068"/>
                  <a:gd name="connsiteY6" fmla="*/ 8385 h 8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068" h="8385">
                    <a:moveTo>
                      <a:pt x="60876" y="8385"/>
                    </a:moveTo>
                    <a:lnTo>
                      <a:pt x="4193" y="8385"/>
                    </a:lnTo>
                    <a:cubicBezTo>
                      <a:pt x="1901" y="8385"/>
                      <a:pt x="0" y="6484"/>
                      <a:pt x="0" y="4193"/>
                    </a:cubicBezTo>
                    <a:cubicBezTo>
                      <a:pt x="0" y="1901"/>
                      <a:pt x="1901" y="0"/>
                      <a:pt x="4193" y="0"/>
                    </a:cubicBezTo>
                    <a:lnTo>
                      <a:pt x="60876" y="0"/>
                    </a:lnTo>
                    <a:cubicBezTo>
                      <a:pt x="63168" y="0"/>
                      <a:pt x="65068" y="1901"/>
                      <a:pt x="65068" y="4193"/>
                    </a:cubicBezTo>
                    <a:cubicBezTo>
                      <a:pt x="65068" y="6484"/>
                      <a:pt x="63168" y="8385"/>
                      <a:pt x="60876" y="8385"/>
                    </a:cubicBezTo>
                    <a:close/>
                  </a:path>
                </a:pathLst>
              </a:custGeom>
              <a:grpFill/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" name="Полилиния: фигура 73">
                <a:extLst>
                  <a:ext uri="{FF2B5EF4-FFF2-40B4-BE49-F238E27FC236}">
                    <a16:creationId xmlns="" xmlns:a16="http://schemas.microsoft.com/office/drawing/2014/main" id="{A9F94C1B-B402-4465-9C45-20ED5DC4D9CF}"/>
                  </a:ext>
                </a:extLst>
              </p:cNvPr>
              <p:cNvSpPr/>
              <p:nvPr/>
            </p:nvSpPr>
            <p:spPr>
              <a:xfrm>
                <a:off x="5639644" y="2972571"/>
                <a:ext cx="83962" cy="8385"/>
              </a:xfrm>
              <a:custGeom>
                <a:avLst/>
                <a:gdLst>
                  <a:gd name="connsiteX0" fmla="*/ 79770 w 83962"/>
                  <a:gd name="connsiteY0" fmla="*/ 8385 h 8385"/>
                  <a:gd name="connsiteX1" fmla="*/ 4193 w 83962"/>
                  <a:gd name="connsiteY1" fmla="*/ 8385 h 8385"/>
                  <a:gd name="connsiteX2" fmla="*/ 0 w 83962"/>
                  <a:gd name="connsiteY2" fmla="*/ 4193 h 8385"/>
                  <a:gd name="connsiteX3" fmla="*/ 4193 w 83962"/>
                  <a:gd name="connsiteY3" fmla="*/ 0 h 8385"/>
                  <a:gd name="connsiteX4" fmla="*/ 79770 w 83962"/>
                  <a:gd name="connsiteY4" fmla="*/ 0 h 8385"/>
                  <a:gd name="connsiteX5" fmla="*/ 83963 w 83962"/>
                  <a:gd name="connsiteY5" fmla="*/ 4193 h 8385"/>
                  <a:gd name="connsiteX6" fmla="*/ 79770 w 83962"/>
                  <a:gd name="connsiteY6" fmla="*/ 8385 h 8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3962" h="8385">
                    <a:moveTo>
                      <a:pt x="79770" y="8385"/>
                    </a:moveTo>
                    <a:lnTo>
                      <a:pt x="4193" y="8385"/>
                    </a:lnTo>
                    <a:cubicBezTo>
                      <a:pt x="1901" y="8385"/>
                      <a:pt x="0" y="6484"/>
                      <a:pt x="0" y="4193"/>
                    </a:cubicBezTo>
                    <a:cubicBezTo>
                      <a:pt x="0" y="1901"/>
                      <a:pt x="1901" y="0"/>
                      <a:pt x="4193" y="0"/>
                    </a:cubicBezTo>
                    <a:lnTo>
                      <a:pt x="79770" y="0"/>
                    </a:lnTo>
                    <a:cubicBezTo>
                      <a:pt x="82062" y="0"/>
                      <a:pt x="83963" y="1901"/>
                      <a:pt x="83963" y="4193"/>
                    </a:cubicBezTo>
                    <a:cubicBezTo>
                      <a:pt x="83963" y="6540"/>
                      <a:pt x="82118" y="8385"/>
                      <a:pt x="79770" y="8385"/>
                    </a:cubicBezTo>
                    <a:close/>
                  </a:path>
                </a:pathLst>
              </a:custGeom>
              <a:grpFill/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0" name="Полилиния: фигура 74">
                <a:extLst>
                  <a:ext uri="{FF2B5EF4-FFF2-40B4-BE49-F238E27FC236}">
                    <a16:creationId xmlns="" xmlns:a16="http://schemas.microsoft.com/office/drawing/2014/main" id="{4FACFD25-A80E-4F0B-8DE5-781DB10CEE44}"/>
                  </a:ext>
                </a:extLst>
              </p:cNvPr>
              <p:cNvSpPr/>
              <p:nvPr/>
            </p:nvSpPr>
            <p:spPr>
              <a:xfrm>
                <a:off x="5601855" y="3048149"/>
                <a:ext cx="159540" cy="8385"/>
              </a:xfrm>
              <a:custGeom>
                <a:avLst/>
                <a:gdLst>
                  <a:gd name="connsiteX0" fmla="*/ 155348 w 159540"/>
                  <a:gd name="connsiteY0" fmla="*/ 8385 h 8385"/>
                  <a:gd name="connsiteX1" fmla="*/ 4193 w 159540"/>
                  <a:gd name="connsiteY1" fmla="*/ 8385 h 8385"/>
                  <a:gd name="connsiteX2" fmla="*/ 0 w 159540"/>
                  <a:gd name="connsiteY2" fmla="*/ 4193 h 8385"/>
                  <a:gd name="connsiteX3" fmla="*/ 4193 w 159540"/>
                  <a:gd name="connsiteY3" fmla="*/ 0 h 8385"/>
                  <a:gd name="connsiteX4" fmla="*/ 155348 w 159540"/>
                  <a:gd name="connsiteY4" fmla="*/ 0 h 8385"/>
                  <a:gd name="connsiteX5" fmla="*/ 159540 w 159540"/>
                  <a:gd name="connsiteY5" fmla="*/ 4193 h 8385"/>
                  <a:gd name="connsiteX6" fmla="*/ 155348 w 159540"/>
                  <a:gd name="connsiteY6" fmla="*/ 8385 h 8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9540" h="8385">
                    <a:moveTo>
                      <a:pt x="155348" y="8385"/>
                    </a:moveTo>
                    <a:lnTo>
                      <a:pt x="4193" y="8385"/>
                    </a:lnTo>
                    <a:cubicBezTo>
                      <a:pt x="1901" y="8385"/>
                      <a:pt x="0" y="6484"/>
                      <a:pt x="0" y="4193"/>
                    </a:cubicBezTo>
                    <a:cubicBezTo>
                      <a:pt x="0" y="1901"/>
                      <a:pt x="1901" y="0"/>
                      <a:pt x="4193" y="0"/>
                    </a:cubicBezTo>
                    <a:lnTo>
                      <a:pt x="155348" y="0"/>
                    </a:lnTo>
                    <a:cubicBezTo>
                      <a:pt x="157640" y="0"/>
                      <a:pt x="159540" y="1901"/>
                      <a:pt x="159540" y="4193"/>
                    </a:cubicBezTo>
                    <a:cubicBezTo>
                      <a:pt x="159540" y="6540"/>
                      <a:pt x="157696" y="8385"/>
                      <a:pt x="155348" y="8385"/>
                    </a:cubicBezTo>
                    <a:close/>
                  </a:path>
                </a:pathLst>
              </a:custGeom>
              <a:grpFill/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1" name="Полилиния: фигура 75">
                <a:extLst>
                  <a:ext uri="{FF2B5EF4-FFF2-40B4-BE49-F238E27FC236}">
                    <a16:creationId xmlns="" xmlns:a16="http://schemas.microsoft.com/office/drawing/2014/main" id="{DA597E2F-6610-427F-A660-3526A124F0BE}"/>
                  </a:ext>
                </a:extLst>
              </p:cNvPr>
              <p:cNvSpPr/>
              <p:nvPr/>
            </p:nvSpPr>
            <p:spPr>
              <a:xfrm>
                <a:off x="5601855" y="3104832"/>
                <a:ext cx="159540" cy="8385"/>
              </a:xfrm>
              <a:custGeom>
                <a:avLst/>
                <a:gdLst>
                  <a:gd name="connsiteX0" fmla="*/ 155348 w 159540"/>
                  <a:gd name="connsiteY0" fmla="*/ 8385 h 8385"/>
                  <a:gd name="connsiteX1" fmla="*/ 4193 w 159540"/>
                  <a:gd name="connsiteY1" fmla="*/ 8385 h 8385"/>
                  <a:gd name="connsiteX2" fmla="*/ 0 w 159540"/>
                  <a:gd name="connsiteY2" fmla="*/ 4193 h 8385"/>
                  <a:gd name="connsiteX3" fmla="*/ 4193 w 159540"/>
                  <a:gd name="connsiteY3" fmla="*/ 0 h 8385"/>
                  <a:gd name="connsiteX4" fmla="*/ 155348 w 159540"/>
                  <a:gd name="connsiteY4" fmla="*/ 0 h 8385"/>
                  <a:gd name="connsiteX5" fmla="*/ 159540 w 159540"/>
                  <a:gd name="connsiteY5" fmla="*/ 4193 h 8385"/>
                  <a:gd name="connsiteX6" fmla="*/ 155348 w 159540"/>
                  <a:gd name="connsiteY6" fmla="*/ 8385 h 8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9540" h="8385">
                    <a:moveTo>
                      <a:pt x="155348" y="8385"/>
                    </a:moveTo>
                    <a:lnTo>
                      <a:pt x="4193" y="8385"/>
                    </a:lnTo>
                    <a:cubicBezTo>
                      <a:pt x="1901" y="8385"/>
                      <a:pt x="0" y="6484"/>
                      <a:pt x="0" y="4193"/>
                    </a:cubicBezTo>
                    <a:cubicBezTo>
                      <a:pt x="0" y="1901"/>
                      <a:pt x="1901" y="0"/>
                      <a:pt x="4193" y="0"/>
                    </a:cubicBezTo>
                    <a:lnTo>
                      <a:pt x="155348" y="0"/>
                    </a:lnTo>
                    <a:cubicBezTo>
                      <a:pt x="157640" y="0"/>
                      <a:pt x="159540" y="1901"/>
                      <a:pt x="159540" y="4193"/>
                    </a:cubicBezTo>
                    <a:cubicBezTo>
                      <a:pt x="159540" y="6540"/>
                      <a:pt x="157696" y="8385"/>
                      <a:pt x="155348" y="8385"/>
                    </a:cubicBezTo>
                    <a:close/>
                  </a:path>
                </a:pathLst>
              </a:custGeom>
              <a:grpFill/>
              <a:ln w="557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EF555AC-C519-4076-B50B-5B3880295A11}"/>
              </a:ext>
            </a:extLst>
          </p:cNvPr>
          <p:cNvSpPr/>
          <p:nvPr/>
        </p:nvSpPr>
        <p:spPr>
          <a:xfrm>
            <a:off x="2121350" y="1052736"/>
            <a:ext cx="6638192" cy="14401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rnd">
            <a:solidFill>
              <a:srgbClr val="2F87B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err="1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79119" y="1124745"/>
            <a:ext cx="6513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Основными нарушениями в оформлении перевозочных документов является неправильное заполнение отправителями следующих граф бумажной накладной СМГС:</a:t>
            </a:r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23" name="Freeform 104">
            <a:extLst>
              <a:ext uri="{FF2B5EF4-FFF2-40B4-BE49-F238E27FC236}">
                <a16:creationId xmlns="" xmlns:a16="http://schemas.microsoft.com/office/drawing/2014/main" id="{66A8F089-FFE7-418C-AF99-D39A3DC2091E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450927" y="2708921"/>
            <a:ext cx="332345" cy="360041"/>
          </a:xfrm>
          <a:custGeom>
            <a:avLst/>
            <a:gdLst>
              <a:gd name="T0" fmla="*/ 46 w 92"/>
              <a:gd name="T1" fmla="*/ 0 h 92"/>
              <a:gd name="T2" fmla="*/ 0 w 92"/>
              <a:gd name="T3" fmla="*/ 46 h 92"/>
              <a:gd name="T4" fmla="*/ 46 w 92"/>
              <a:gd name="T5" fmla="*/ 92 h 92"/>
              <a:gd name="T6" fmla="*/ 92 w 92"/>
              <a:gd name="T7" fmla="*/ 46 h 92"/>
              <a:gd name="T8" fmla="*/ 46 w 92"/>
              <a:gd name="T9" fmla="*/ 0 h 92"/>
              <a:gd name="T10" fmla="*/ 67 w 92"/>
              <a:gd name="T11" fmla="*/ 60 h 92"/>
              <a:gd name="T12" fmla="*/ 59 w 92"/>
              <a:gd name="T13" fmla="*/ 68 h 92"/>
              <a:gd name="T14" fmla="*/ 45 w 92"/>
              <a:gd name="T15" fmla="*/ 53 h 92"/>
              <a:gd name="T16" fmla="*/ 30 w 92"/>
              <a:gd name="T17" fmla="*/ 68 h 92"/>
              <a:gd name="T18" fmla="*/ 22 w 92"/>
              <a:gd name="T19" fmla="*/ 60 h 92"/>
              <a:gd name="T20" fmla="*/ 37 w 92"/>
              <a:gd name="T21" fmla="*/ 45 h 92"/>
              <a:gd name="T22" fmla="*/ 22 w 92"/>
              <a:gd name="T23" fmla="*/ 31 h 92"/>
              <a:gd name="T24" fmla="*/ 30 w 92"/>
              <a:gd name="T25" fmla="*/ 23 h 92"/>
              <a:gd name="T26" fmla="*/ 45 w 92"/>
              <a:gd name="T27" fmla="*/ 38 h 92"/>
              <a:gd name="T28" fmla="*/ 59 w 92"/>
              <a:gd name="T29" fmla="*/ 23 h 92"/>
              <a:gd name="T30" fmla="*/ 67 w 92"/>
              <a:gd name="T31" fmla="*/ 31 h 92"/>
              <a:gd name="T32" fmla="*/ 52 w 92"/>
              <a:gd name="T33" fmla="*/ 45 h 92"/>
              <a:gd name="T34" fmla="*/ 67 w 92"/>
              <a:gd name="T35" fmla="*/ 60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2" h="92">
                <a:moveTo>
                  <a:pt x="46" y="0"/>
                </a:moveTo>
                <a:cubicBezTo>
                  <a:pt x="20" y="0"/>
                  <a:pt x="0" y="21"/>
                  <a:pt x="0" y="46"/>
                </a:cubicBezTo>
                <a:cubicBezTo>
                  <a:pt x="0" y="71"/>
                  <a:pt x="20" y="92"/>
                  <a:pt x="46" y="92"/>
                </a:cubicBezTo>
                <a:cubicBezTo>
                  <a:pt x="71" y="92"/>
                  <a:pt x="92" y="71"/>
                  <a:pt x="92" y="46"/>
                </a:cubicBezTo>
                <a:cubicBezTo>
                  <a:pt x="92" y="21"/>
                  <a:pt x="71" y="0"/>
                  <a:pt x="46" y="0"/>
                </a:cubicBezTo>
                <a:close/>
                <a:moveTo>
                  <a:pt x="67" y="60"/>
                </a:moveTo>
                <a:cubicBezTo>
                  <a:pt x="59" y="68"/>
                  <a:pt x="59" y="68"/>
                  <a:pt x="59" y="68"/>
                </a:cubicBezTo>
                <a:cubicBezTo>
                  <a:pt x="45" y="53"/>
                  <a:pt x="45" y="53"/>
                  <a:pt x="45" y="53"/>
                </a:cubicBezTo>
                <a:cubicBezTo>
                  <a:pt x="30" y="68"/>
                  <a:pt x="30" y="68"/>
                  <a:pt x="30" y="68"/>
                </a:cubicBezTo>
                <a:cubicBezTo>
                  <a:pt x="22" y="60"/>
                  <a:pt x="22" y="60"/>
                  <a:pt x="22" y="60"/>
                </a:cubicBezTo>
                <a:cubicBezTo>
                  <a:pt x="37" y="45"/>
                  <a:pt x="37" y="45"/>
                  <a:pt x="37" y="45"/>
                </a:cubicBezTo>
                <a:cubicBezTo>
                  <a:pt x="22" y="31"/>
                  <a:pt x="22" y="31"/>
                  <a:pt x="22" y="31"/>
                </a:cubicBezTo>
                <a:cubicBezTo>
                  <a:pt x="30" y="23"/>
                  <a:pt x="30" y="23"/>
                  <a:pt x="30" y="23"/>
                </a:cubicBezTo>
                <a:cubicBezTo>
                  <a:pt x="45" y="38"/>
                  <a:pt x="45" y="38"/>
                  <a:pt x="45" y="38"/>
                </a:cubicBezTo>
                <a:cubicBezTo>
                  <a:pt x="59" y="23"/>
                  <a:pt x="59" y="23"/>
                  <a:pt x="59" y="23"/>
                </a:cubicBezTo>
                <a:cubicBezTo>
                  <a:pt x="67" y="31"/>
                  <a:pt x="67" y="31"/>
                  <a:pt x="67" y="31"/>
                </a:cubicBezTo>
                <a:cubicBezTo>
                  <a:pt x="52" y="45"/>
                  <a:pt x="52" y="45"/>
                  <a:pt x="52" y="45"/>
                </a:cubicBezTo>
                <a:lnTo>
                  <a:pt x="67" y="6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E6C84FC7-8AF4-4327-974A-C757103F60E2}"/>
              </a:ext>
            </a:extLst>
          </p:cNvPr>
          <p:cNvSpPr/>
          <p:nvPr/>
        </p:nvSpPr>
        <p:spPr>
          <a:xfrm>
            <a:off x="982679" y="2636912"/>
            <a:ext cx="7776863" cy="792088"/>
          </a:xfrm>
          <a:prstGeom prst="rect">
            <a:avLst/>
          </a:prstGeom>
          <a:ln>
            <a:noFill/>
          </a:ln>
        </p:spPr>
        <p:txBody>
          <a:bodyPr vert="horz" lIns="121917" tIns="60958" rIns="121917" bIns="60958" rtlCol="0">
            <a:noAutofit/>
          </a:bodyPr>
          <a:lstStyle/>
          <a:p>
            <a:pPr algn="just" defTabSz="1219170">
              <a:lnSpc>
                <a:spcPct val="90000"/>
              </a:lnSpc>
            </a:pPr>
            <a:r>
              <a:rPr lang="ru-RU" sz="1800" b="1" dirty="0" smtClean="0">
                <a:solidFill>
                  <a:srgbClr val="C00000"/>
                </a:solidFill>
              </a:rPr>
              <a:t>Графы 3 «Заявление отправителя» (не указана или указана </a:t>
            </a:r>
            <a:r>
              <a:rPr lang="ru-RU" sz="1800" b="1" dirty="0" err="1" smtClean="0">
                <a:solidFill>
                  <a:srgbClr val="C00000"/>
                </a:solidFill>
              </a:rPr>
              <a:t>неполностью</a:t>
            </a:r>
            <a:r>
              <a:rPr lang="ru-RU" sz="1800" b="1" dirty="0" smtClean="0">
                <a:solidFill>
                  <a:srgbClr val="C00000"/>
                </a:solidFill>
              </a:rPr>
              <a:t> информации о возврате порожнего вагона после перегрузки груза в вагон другой ширины колеи, почтовый адрес получателя вагона)</a:t>
            </a:r>
          </a:p>
          <a:p>
            <a:pPr defTabSz="1219170">
              <a:lnSpc>
                <a:spcPct val="90000"/>
              </a:lnSpc>
            </a:pPr>
            <a:endParaRPr lang="ru-RU" sz="1300" dirty="0">
              <a:latin typeface="+mj-lt"/>
              <a:ea typeface="Verdana" panose="020B060403050404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E6C84FC7-8AF4-4327-974A-C757103F60E2}"/>
              </a:ext>
            </a:extLst>
          </p:cNvPr>
          <p:cNvSpPr/>
          <p:nvPr/>
        </p:nvSpPr>
        <p:spPr>
          <a:xfrm>
            <a:off x="-1875486" y="4797152"/>
            <a:ext cx="8175678" cy="1268760"/>
          </a:xfrm>
          <a:prstGeom prst="rect">
            <a:avLst/>
          </a:prstGeom>
          <a:ln>
            <a:noFill/>
          </a:ln>
        </p:spPr>
        <p:txBody>
          <a:bodyPr vert="horz" lIns="121917" tIns="60958" rIns="121917" bIns="60958" rtlCol="0">
            <a:noAutofit/>
          </a:bodyPr>
          <a:lstStyle/>
          <a:p>
            <a:pPr algn="just" defTabSz="1219170">
              <a:lnSpc>
                <a:spcPct val="90000"/>
              </a:lnSpc>
            </a:pPr>
            <a:endParaRPr lang="ru-RU" sz="1800" b="1" dirty="0">
              <a:solidFill>
                <a:srgbClr val="C00000"/>
              </a:solidFill>
              <a:latin typeface="+mj-lt"/>
              <a:ea typeface="Verdana" panose="020B0604030504040204" pitchFamily="34" charset="0"/>
            </a:endParaRPr>
          </a:p>
        </p:txBody>
      </p:sp>
      <p:sp>
        <p:nvSpPr>
          <p:cNvPr id="29" name="Freeform 104">
            <a:extLst>
              <a:ext uri="{FF2B5EF4-FFF2-40B4-BE49-F238E27FC236}">
                <a16:creationId xmlns="" xmlns:a16="http://schemas.microsoft.com/office/drawing/2014/main" id="{66A8F089-FFE7-418C-AF99-D39A3DC2091E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450927" y="3789040"/>
            <a:ext cx="332345" cy="360040"/>
          </a:xfrm>
          <a:custGeom>
            <a:avLst/>
            <a:gdLst>
              <a:gd name="T0" fmla="*/ 46 w 92"/>
              <a:gd name="T1" fmla="*/ 0 h 92"/>
              <a:gd name="T2" fmla="*/ 0 w 92"/>
              <a:gd name="T3" fmla="*/ 46 h 92"/>
              <a:gd name="T4" fmla="*/ 46 w 92"/>
              <a:gd name="T5" fmla="*/ 92 h 92"/>
              <a:gd name="T6" fmla="*/ 92 w 92"/>
              <a:gd name="T7" fmla="*/ 46 h 92"/>
              <a:gd name="T8" fmla="*/ 46 w 92"/>
              <a:gd name="T9" fmla="*/ 0 h 92"/>
              <a:gd name="T10" fmla="*/ 67 w 92"/>
              <a:gd name="T11" fmla="*/ 60 h 92"/>
              <a:gd name="T12" fmla="*/ 59 w 92"/>
              <a:gd name="T13" fmla="*/ 68 h 92"/>
              <a:gd name="T14" fmla="*/ 45 w 92"/>
              <a:gd name="T15" fmla="*/ 53 h 92"/>
              <a:gd name="T16" fmla="*/ 30 w 92"/>
              <a:gd name="T17" fmla="*/ 68 h 92"/>
              <a:gd name="T18" fmla="*/ 22 w 92"/>
              <a:gd name="T19" fmla="*/ 60 h 92"/>
              <a:gd name="T20" fmla="*/ 37 w 92"/>
              <a:gd name="T21" fmla="*/ 45 h 92"/>
              <a:gd name="T22" fmla="*/ 22 w 92"/>
              <a:gd name="T23" fmla="*/ 31 h 92"/>
              <a:gd name="T24" fmla="*/ 30 w 92"/>
              <a:gd name="T25" fmla="*/ 23 h 92"/>
              <a:gd name="T26" fmla="*/ 45 w 92"/>
              <a:gd name="T27" fmla="*/ 38 h 92"/>
              <a:gd name="T28" fmla="*/ 59 w 92"/>
              <a:gd name="T29" fmla="*/ 23 h 92"/>
              <a:gd name="T30" fmla="*/ 67 w 92"/>
              <a:gd name="T31" fmla="*/ 31 h 92"/>
              <a:gd name="T32" fmla="*/ 52 w 92"/>
              <a:gd name="T33" fmla="*/ 45 h 92"/>
              <a:gd name="T34" fmla="*/ 67 w 92"/>
              <a:gd name="T35" fmla="*/ 60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2" h="92">
                <a:moveTo>
                  <a:pt x="46" y="0"/>
                </a:moveTo>
                <a:cubicBezTo>
                  <a:pt x="20" y="0"/>
                  <a:pt x="0" y="21"/>
                  <a:pt x="0" y="46"/>
                </a:cubicBezTo>
                <a:cubicBezTo>
                  <a:pt x="0" y="71"/>
                  <a:pt x="20" y="92"/>
                  <a:pt x="46" y="92"/>
                </a:cubicBezTo>
                <a:cubicBezTo>
                  <a:pt x="71" y="92"/>
                  <a:pt x="92" y="71"/>
                  <a:pt x="92" y="46"/>
                </a:cubicBezTo>
                <a:cubicBezTo>
                  <a:pt x="92" y="21"/>
                  <a:pt x="71" y="0"/>
                  <a:pt x="46" y="0"/>
                </a:cubicBezTo>
                <a:close/>
                <a:moveTo>
                  <a:pt x="67" y="60"/>
                </a:moveTo>
                <a:cubicBezTo>
                  <a:pt x="59" y="68"/>
                  <a:pt x="59" y="68"/>
                  <a:pt x="59" y="68"/>
                </a:cubicBezTo>
                <a:cubicBezTo>
                  <a:pt x="45" y="53"/>
                  <a:pt x="45" y="53"/>
                  <a:pt x="45" y="53"/>
                </a:cubicBezTo>
                <a:cubicBezTo>
                  <a:pt x="30" y="68"/>
                  <a:pt x="30" y="68"/>
                  <a:pt x="30" y="68"/>
                </a:cubicBezTo>
                <a:cubicBezTo>
                  <a:pt x="22" y="60"/>
                  <a:pt x="22" y="60"/>
                  <a:pt x="22" y="60"/>
                </a:cubicBezTo>
                <a:cubicBezTo>
                  <a:pt x="37" y="45"/>
                  <a:pt x="37" y="45"/>
                  <a:pt x="37" y="45"/>
                </a:cubicBezTo>
                <a:cubicBezTo>
                  <a:pt x="22" y="31"/>
                  <a:pt x="22" y="31"/>
                  <a:pt x="22" y="31"/>
                </a:cubicBezTo>
                <a:cubicBezTo>
                  <a:pt x="30" y="23"/>
                  <a:pt x="30" y="23"/>
                  <a:pt x="30" y="23"/>
                </a:cubicBezTo>
                <a:cubicBezTo>
                  <a:pt x="45" y="38"/>
                  <a:pt x="45" y="38"/>
                  <a:pt x="45" y="38"/>
                </a:cubicBezTo>
                <a:cubicBezTo>
                  <a:pt x="59" y="23"/>
                  <a:pt x="59" y="23"/>
                  <a:pt x="59" y="23"/>
                </a:cubicBezTo>
                <a:cubicBezTo>
                  <a:pt x="67" y="31"/>
                  <a:pt x="67" y="31"/>
                  <a:pt x="67" y="31"/>
                </a:cubicBezTo>
                <a:cubicBezTo>
                  <a:pt x="52" y="45"/>
                  <a:pt x="52" y="45"/>
                  <a:pt x="52" y="45"/>
                </a:cubicBezTo>
                <a:lnTo>
                  <a:pt x="67" y="6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Freeform 104">
            <a:extLst>
              <a:ext uri="{FF2B5EF4-FFF2-40B4-BE49-F238E27FC236}">
                <a16:creationId xmlns="" xmlns:a16="http://schemas.microsoft.com/office/drawing/2014/main" id="{66A8F089-FFE7-418C-AF99-D39A3DC2091E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450927" y="4869160"/>
            <a:ext cx="332345" cy="360040"/>
          </a:xfrm>
          <a:custGeom>
            <a:avLst/>
            <a:gdLst>
              <a:gd name="T0" fmla="*/ 46 w 92"/>
              <a:gd name="T1" fmla="*/ 0 h 92"/>
              <a:gd name="T2" fmla="*/ 0 w 92"/>
              <a:gd name="T3" fmla="*/ 46 h 92"/>
              <a:gd name="T4" fmla="*/ 46 w 92"/>
              <a:gd name="T5" fmla="*/ 92 h 92"/>
              <a:gd name="T6" fmla="*/ 92 w 92"/>
              <a:gd name="T7" fmla="*/ 46 h 92"/>
              <a:gd name="T8" fmla="*/ 46 w 92"/>
              <a:gd name="T9" fmla="*/ 0 h 92"/>
              <a:gd name="T10" fmla="*/ 67 w 92"/>
              <a:gd name="T11" fmla="*/ 60 h 92"/>
              <a:gd name="T12" fmla="*/ 59 w 92"/>
              <a:gd name="T13" fmla="*/ 68 h 92"/>
              <a:gd name="T14" fmla="*/ 45 w 92"/>
              <a:gd name="T15" fmla="*/ 53 h 92"/>
              <a:gd name="T16" fmla="*/ 30 w 92"/>
              <a:gd name="T17" fmla="*/ 68 h 92"/>
              <a:gd name="T18" fmla="*/ 22 w 92"/>
              <a:gd name="T19" fmla="*/ 60 h 92"/>
              <a:gd name="T20" fmla="*/ 37 w 92"/>
              <a:gd name="T21" fmla="*/ 45 h 92"/>
              <a:gd name="T22" fmla="*/ 22 w 92"/>
              <a:gd name="T23" fmla="*/ 31 h 92"/>
              <a:gd name="T24" fmla="*/ 30 w 92"/>
              <a:gd name="T25" fmla="*/ 23 h 92"/>
              <a:gd name="T26" fmla="*/ 45 w 92"/>
              <a:gd name="T27" fmla="*/ 38 h 92"/>
              <a:gd name="T28" fmla="*/ 59 w 92"/>
              <a:gd name="T29" fmla="*/ 23 h 92"/>
              <a:gd name="T30" fmla="*/ 67 w 92"/>
              <a:gd name="T31" fmla="*/ 31 h 92"/>
              <a:gd name="T32" fmla="*/ 52 w 92"/>
              <a:gd name="T33" fmla="*/ 45 h 92"/>
              <a:gd name="T34" fmla="*/ 67 w 92"/>
              <a:gd name="T35" fmla="*/ 60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2" h="92">
                <a:moveTo>
                  <a:pt x="46" y="0"/>
                </a:moveTo>
                <a:cubicBezTo>
                  <a:pt x="20" y="0"/>
                  <a:pt x="0" y="21"/>
                  <a:pt x="0" y="46"/>
                </a:cubicBezTo>
                <a:cubicBezTo>
                  <a:pt x="0" y="71"/>
                  <a:pt x="20" y="92"/>
                  <a:pt x="46" y="92"/>
                </a:cubicBezTo>
                <a:cubicBezTo>
                  <a:pt x="71" y="92"/>
                  <a:pt x="92" y="71"/>
                  <a:pt x="92" y="46"/>
                </a:cubicBezTo>
                <a:cubicBezTo>
                  <a:pt x="92" y="21"/>
                  <a:pt x="71" y="0"/>
                  <a:pt x="46" y="0"/>
                </a:cubicBezTo>
                <a:close/>
                <a:moveTo>
                  <a:pt x="67" y="60"/>
                </a:moveTo>
                <a:cubicBezTo>
                  <a:pt x="59" y="68"/>
                  <a:pt x="59" y="68"/>
                  <a:pt x="59" y="68"/>
                </a:cubicBezTo>
                <a:cubicBezTo>
                  <a:pt x="45" y="53"/>
                  <a:pt x="45" y="53"/>
                  <a:pt x="45" y="53"/>
                </a:cubicBezTo>
                <a:cubicBezTo>
                  <a:pt x="30" y="68"/>
                  <a:pt x="30" y="68"/>
                  <a:pt x="30" y="68"/>
                </a:cubicBezTo>
                <a:cubicBezTo>
                  <a:pt x="22" y="60"/>
                  <a:pt x="22" y="60"/>
                  <a:pt x="22" y="60"/>
                </a:cubicBezTo>
                <a:cubicBezTo>
                  <a:pt x="37" y="45"/>
                  <a:pt x="37" y="45"/>
                  <a:pt x="37" y="45"/>
                </a:cubicBezTo>
                <a:cubicBezTo>
                  <a:pt x="22" y="31"/>
                  <a:pt x="22" y="31"/>
                  <a:pt x="22" y="31"/>
                </a:cubicBezTo>
                <a:cubicBezTo>
                  <a:pt x="30" y="23"/>
                  <a:pt x="30" y="23"/>
                  <a:pt x="30" y="23"/>
                </a:cubicBezTo>
                <a:cubicBezTo>
                  <a:pt x="45" y="38"/>
                  <a:pt x="45" y="38"/>
                  <a:pt x="45" y="38"/>
                </a:cubicBezTo>
                <a:cubicBezTo>
                  <a:pt x="59" y="23"/>
                  <a:pt x="59" y="23"/>
                  <a:pt x="59" y="23"/>
                </a:cubicBezTo>
                <a:cubicBezTo>
                  <a:pt x="67" y="31"/>
                  <a:pt x="67" y="31"/>
                  <a:pt x="67" y="31"/>
                </a:cubicBezTo>
                <a:cubicBezTo>
                  <a:pt x="52" y="45"/>
                  <a:pt x="52" y="45"/>
                  <a:pt x="52" y="45"/>
                </a:cubicBezTo>
                <a:lnTo>
                  <a:pt x="67" y="6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982678" y="4797152"/>
            <a:ext cx="6115141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9170">
              <a:lnSpc>
                <a:spcPct val="90000"/>
              </a:lnSpc>
            </a:pPr>
            <a:r>
              <a:rPr lang="ru-RU" sz="1800" b="1" dirty="0" smtClean="0">
                <a:solidFill>
                  <a:srgbClr val="C00000"/>
                </a:solidFill>
              </a:rPr>
              <a:t>Графы 24 «Документы, приложенные отправителем» (не верно указан номер прилагаемого документа, не приложен документ, указанный в графе)</a:t>
            </a: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7819" y="4941169"/>
            <a:ext cx="1727688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E6C84FC7-8AF4-4327-974A-C757103F60E2}"/>
              </a:ext>
            </a:extLst>
          </p:cNvPr>
          <p:cNvSpPr/>
          <p:nvPr/>
        </p:nvSpPr>
        <p:spPr>
          <a:xfrm>
            <a:off x="982679" y="3861048"/>
            <a:ext cx="7917540" cy="792088"/>
          </a:xfrm>
          <a:prstGeom prst="rect">
            <a:avLst/>
          </a:prstGeom>
          <a:ln>
            <a:noFill/>
          </a:ln>
        </p:spPr>
        <p:txBody>
          <a:bodyPr vert="horz" lIns="121917" tIns="60958" rIns="121917" bIns="60958" rtlCol="0">
            <a:noAutofit/>
          </a:bodyPr>
          <a:lstStyle/>
          <a:p>
            <a:pPr algn="just" defTabSz="1219170">
              <a:lnSpc>
                <a:spcPct val="90000"/>
              </a:lnSpc>
            </a:pPr>
            <a:r>
              <a:rPr lang="ru-RU" sz="1800" b="1" dirty="0" smtClean="0">
                <a:solidFill>
                  <a:srgbClr val="C00000"/>
                </a:solidFill>
              </a:rPr>
              <a:t>Графы 23 «Уплата провозных платежей» (не верно указано наименование плательщика, не указано основание для оплаты (код плательщика либо договор с плательщиком (дата, номер))</a:t>
            </a:r>
          </a:p>
          <a:p>
            <a:pPr defTabSz="1219170">
              <a:lnSpc>
                <a:spcPct val="90000"/>
              </a:lnSpc>
            </a:pPr>
            <a:endParaRPr lang="ru-RU" sz="1300" dirty="0">
              <a:latin typeface="+mj-lt"/>
              <a:ea typeface="Verdan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278155"/>
            <a:ext cx="8795238" cy="32316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3 «Заявления отправителя»</a:t>
            </a:r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0927" y="2204865"/>
            <a:ext cx="531934" cy="600075"/>
          </a:xfrm>
          <a:prstGeom prst="rect">
            <a:avLst/>
          </a:prstGeom>
          <a:noFill/>
          <a:ln>
            <a:noFill/>
          </a:ln>
        </p:spPr>
        <p:txBody>
          <a:bodyPr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5051" y="2060849"/>
            <a:ext cx="5516921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             </a:t>
            </a:r>
          </a:p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           Отправитель  вносит следующие сведения:</a:t>
            </a:r>
          </a:p>
          <a:p>
            <a:pPr algn="ctr"/>
            <a:endParaRPr lang="ru-R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Заявления о внесенных им исправлениях в накладную</a:t>
            </a:r>
          </a:p>
          <a:p>
            <a:pPr algn="just"/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При перевозке смерзающихся грузов </a:t>
            </a:r>
            <a:r>
              <a:rPr lang="ru-RU" sz="1400" b="1" dirty="0" smtClean="0">
                <a:solidFill>
                  <a:srgbClr val="002060"/>
                </a:solidFill>
              </a:rPr>
              <a:t>указание процента влажности груза и принятые профилактические меры ("Груз проморожен", "Пересыпан известью в количестве ___%", "Обработан ___ маслом в количестве ___%", "Переложен послойно древесными опилками" и т.п.)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Наименование конечного получателя и его адрес при изменении режима правового регулирования договора перевозки </a:t>
            </a:r>
            <a:r>
              <a:rPr lang="ru-RU" sz="1400" b="1" dirty="0" smtClean="0">
                <a:solidFill>
                  <a:srgbClr val="002060"/>
                </a:solidFill>
              </a:rPr>
              <a:t>(при перевозке груза назначением в страну, в которой не применяется СМГС)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</p:txBody>
      </p:sp>
      <p:grpSp>
        <p:nvGrpSpPr>
          <p:cNvPr id="2" name="Группа 35"/>
          <p:cNvGrpSpPr/>
          <p:nvPr/>
        </p:nvGrpSpPr>
        <p:grpSpPr>
          <a:xfrm>
            <a:off x="3043215" y="6453337"/>
            <a:ext cx="604483" cy="223951"/>
            <a:chOff x="149253" y="929144"/>
            <a:chExt cx="355331" cy="147182"/>
          </a:xfrm>
        </p:grpSpPr>
        <p:sp>
          <p:nvSpPr>
            <p:cNvPr id="13" name="Нашивка 12"/>
            <p:cNvSpPr/>
            <p:nvPr/>
          </p:nvSpPr>
          <p:spPr>
            <a:xfrm>
              <a:off x="149253" y="929144"/>
              <a:ext cx="137852" cy="147182"/>
            </a:xfrm>
            <a:prstGeom prst="chevron">
              <a:avLst/>
            </a:prstGeom>
            <a:solidFill>
              <a:srgbClr val="E21A1A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257992" y="929144"/>
              <a:ext cx="137852" cy="147182"/>
            </a:xfrm>
            <a:prstGeom prst="chevron">
              <a:avLst/>
            </a:prstGeom>
            <a:solidFill>
              <a:srgbClr val="E21A1A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366732" y="929144"/>
              <a:ext cx="137852" cy="147182"/>
            </a:xfrm>
            <a:prstGeom prst="chevron">
              <a:avLst/>
            </a:prstGeom>
            <a:solidFill>
              <a:srgbClr val="0066A1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</p:grp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7112977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34910" y="1340768"/>
            <a:ext cx="3124039" cy="511804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8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61322" y="1844824"/>
            <a:ext cx="39881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278155"/>
            <a:ext cx="8795238" cy="32316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3 «Заявления отправителя»</a:t>
            </a:r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5051" y="908721"/>
            <a:ext cx="531934" cy="600075"/>
          </a:xfrm>
          <a:prstGeom prst="rect">
            <a:avLst/>
          </a:prstGeom>
          <a:noFill/>
          <a:ln>
            <a:noFill/>
          </a:ln>
        </p:spPr>
        <p:txBody>
          <a:bodyPr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582" y="836713"/>
            <a:ext cx="54504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           </a:t>
            </a:r>
            <a:r>
              <a:rPr lang="ru-RU" sz="1800" b="1" dirty="0" smtClean="0">
                <a:solidFill>
                  <a:srgbClr val="C00000"/>
                </a:solidFill>
              </a:rPr>
              <a:t>Отправитель  вносит следующие сведения:</a:t>
            </a:r>
          </a:p>
          <a:p>
            <a:pPr algn="just"/>
            <a:endParaRPr lang="ru-RU" sz="16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Указание о направлении листа накладной при изменении режима правового регулирования договора перевозки </a:t>
            </a:r>
            <a:r>
              <a:rPr lang="ru-RU" sz="1400" b="1" dirty="0" smtClean="0">
                <a:solidFill>
                  <a:srgbClr val="002060"/>
                </a:solidFill>
              </a:rPr>
              <a:t>(при перевозке груза назначением в страну, в которой не применяется СМГС)</a:t>
            </a:r>
          </a:p>
          <a:p>
            <a:pPr algn="just"/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Объем полномочий проводника</a:t>
            </a:r>
          </a:p>
          <a:p>
            <a:pPr algn="just"/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Отметку о количестве приложенных дополнительных листов к накладной</a:t>
            </a: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При ввозе/вывозе груза другим видом транспорта 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отметку: "Ввезен ____________ транспортом (указывается вид транспорта) из ____________ (указывается страна первоначального отправления)" или отметка "Для вывоза _________ транспортом (указывается вид транспорта) в ____________(указывается страна окончательного назначения)"</a:t>
            </a:r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Конкретный маршрут перевозки при перевозке кружным путем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  Указания о том, как поступать с грузом в случае возникновения препятствий к перевозке или выдаче груза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</p:txBody>
      </p:sp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509" y="1772816"/>
            <a:ext cx="53175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Группа 35"/>
          <p:cNvGrpSpPr/>
          <p:nvPr/>
        </p:nvGrpSpPr>
        <p:grpSpPr>
          <a:xfrm>
            <a:off x="2577933" y="6453337"/>
            <a:ext cx="604483" cy="223951"/>
            <a:chOff x="149253" y="929144"/>
            <a:chExt cx="355331" cy="147182"/>
          </a:xfrm>
        </p:grpSpPr>
        <p:sp>
          <p:nvSpPr>
            <p:cNvPr id="13" name="Нашивка 12"/>
            <p:cNvSpPr/>
            <p:nvPr/>
          </p:nvSpPr>
          <p:spPr>
            <a:xfrm>
              <a:off x="149253" y="929144"/>
              <a:ext cx="137852" cy="147182"/>
            </a:xfrm>
            <a:prstGeom prst="chevron">
              <a:avLst/>
            </a:prstGeom>
            <a:solidFill>
              <a:srgbClr val="E21A1A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257992" y="929144"/>
              <a:ext cx="137852" cy="147182"/>
            </a:xfrm>
            <a:prstGeom prst="chevron">
              <a:avLst/>
            </a:prstGeom>
            <a:solidFill>
              <a:srgbClr val="E21A1A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366732" y="929144"/>
              <a:ext cx="137852" cy="147182"/>
            </a:xfrm>
            <a:prstGeom prst="chevron">
              <a:avLst/>
            </a:prstGeom>
            <a:solidFill>
              <a:srgbClr val="0066A1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</p:grp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9034" y="1196753"/>
            <a:ext cx="3396803" cy="524437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5446" y="1844824"/>
            <a:ext cx="39881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278155"/>
            <a:ext cx="8795238" cy="32316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3 «Заявления отправителя»</a:t>
            </a:r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5051" y="908720"/>
            <a:ext cx="531934" cy="600776"/>
          </a:xfrm>
          <a:prstGeom prst="rect">
            <a:avLst/>
          </a:prstGeom>
          <a:noFill/>
          <a:ln>
            <a:noFill/>
          </a:ln>
        </p:spPr>
        <p:txBody>
          <a:bodyPr wrap="square"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582" y="836713"/>
            <a:ext cx="558339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          </a:t>
            </a:r>
            <a:r>
              <a:rPr lang="ru-RU" sz="1800" b="1" dirty="0" smtClean="0">
                <a:solidFill>
                  <a:srgbClr val="C00000"/>
                </a:solidFill>
              </a:rPr>
              <a:t>Отправитель  вносит следующие сведения:</a:t>
            </a:r>
          </a:p>
          <a:p>
            <a:pPr algn="ctr"/>
            <a:endParaRPr lang="ru-R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  </a:t>
            </a: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  </a:t>
            </a:r>
            <a:r>
              <a:rPr lang="ru-RU" sz="1400" b="1" i="1" dirty="0" smtClean="0">
                <a:solidFill>
                  <a:srgbClr val="008000"/>
                </a:solidFill>
              </a:rPr>
              <a:t>Меры защиты и температурный режим при перевозке скоропортящихся грузов</a:t>
            </a: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i="1" dirty="0" smtClean="0">
                <a:solidFill>
                  <a:srgbClr val="008000"/>
                </a:solidFill>
              </a:rPr>
              <a:t>Описание повреждений вагона, ИТЕ и АТС, предоставленных отправителем,</a:t>
            </a:r>
            <a:r>
              <a:rPr lang="ru-RU" sz="1400" b="1" dirty="0" smtClean="0">
                <a:solidFill>
                  <a:srgbClr val="002060"/>
                </a:solidFill>
              </a:rPr>
              <a:t> констатированных при предъявлении груза или вагона к перевозке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При перевозке автотракторной техники </a:t>
            </a: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отметки "Перевозка без защиты бьющихся деталей", "Ключ от машины N ______"</a:t>
            </a:r>
          </a:p>
          <a:p>
            <a:pPr algn="just">
              <a:buFontTx/>
              <a:buChar char="-"/>
            </a:pPr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Для указания согласованного с перевозчиком способа перевозки груза </a:t>
            </a:r>
            <a:r>
              <a:rPr lang="ru-RU" sz="1400" b="1" dirty="0" smtClean="0">
                <a:solidFill>
                  <a:srgbClr val="002060"/>
                </a:solidFill>
              </a:rPr>
              <a:t>(в том числе порожнего вагона), если перевозка осуществляется по железным дорогам разной ширины колеи - отметки: "Перегрузка в вагон другой ширины колеи", "Перестановка вагона на тележки другой ширины колеи (при наличии договора на перестановку указать номер и дату заключения)" или "Применение раздвижных колесных пар"</a:t>
            </a:r>
          </a:p>
        </p:txBody>
      </p:sp>
      <p:grpSp>
        <p:nvGrpSpPr>
          <p:cNvPr id="2" name="Группа 35"/>
          <p:cNvGrpSpPr/>
          <p:nvPr/>
        </p:nvGrpSpPr>
        <p:grpSpPr>
          <a:xfrm>
            <a:off x="2710871" y="6453337"/>
            <a:ext cx="604483" cy="223951"/>
            <a:chOff x="149253" y="929144"/>
            <a:chExt cx="355331" cy="147182"/>
          </a:xfrm>
        </p:grpSpPr>
        <p:sp>
          <p:nvSpPr>
            <p:cNvPr id="22" name="Нашивка 21"/>
            <p:cNvSpPr/>
            <p:nvPr/>
          </p:nvSpPr>
          <p:spPr>
            <a:xfrm>
              <a:off x="149253" y="929144"/>
              <a:ext cx="137852" cy="147182"/>
            </a:xfrm>
            <a:prstGeom prst="chevron">
              <a:avLst/>
            </a:prstGeom>
            <a:solidFill>
              <a:srgbClr val="E21A1A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25" name="Нашивка 24"/>
            <p:cNvSpPr/>
            <p:nvPr/>
          </p:nvSpPr>
          <p:spPr>
            <a:xfrm>
              <a:off x="257992" y="929144"/>
              <a:ext cx="137852" cy="147182"/>
            </a:xfrm>
            <a:prstGeom prst="chevron">
              <a:avLst/>
            </a:prstGeom>
            <a:solidFill>
              <a:srgbClr val="E21A1A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26" name="Нашивка 25"/>
            <p:cNvSpPr/>
            <p:nvPr/>
          </p:nvSpPr>
          <p:spPr>
            <a:xfrm>
              <a:off x="366732" y="929144"/>
              <a:ext cx="137852" cy="147182"/>
            </a:xfrm>
            <a:prstGeom prst="chevron">
              <a:avLst/>
            </a:prstGeom>
            <a:solidFill>
              <a:srgbClr val="0066A1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</p:grp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4085" y="1124745"/>
            <a:ext cx="3204864" cy="524437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1915" y="1772816"/>
            <a:ext cx="53175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278155"/>
            <a:ext cx="8795238" cy="32316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3 «Заявления отправителя»</a:t>
            </a:r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34910" y="1191282"/>
            <a:ext cx="3197396" cy="526205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85051" y="908721"/>
            <a:ext cx="531934" cy="600075"/>
          </a:xfrm>
          <a:prstGeom prst="rect">
            <a:avLst/>
          </a:prstGeom>
          <a:noFill/>
          <a:ln>
            <a:noFill/>
          </a:ln>
        </p:spPr>
        <p:txBody>
          <a:bodyPr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5051" y="836713"/>
            <a:ext cx="54504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          </a:t>
            </a:r>
            <a:r>
              <a:rPr lang="ru-RU" sz="1800" b="1" dirty="0" smtClean="0">
                <a:solidFill>
                  <a:srgbClr val="C00000"/>
                </a:solidFill>
              </a:rPr>
              <a:t>Отправитель  вносит следующие сведения:</a:t>
            </a:r>
          </a:p>
          <a:p>
            <a:pPr algn="just"/>
            <a:endParaRPr lang="ru-R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При перевозке груза с объявленной ценностью </a:t>
            </a:r>
          </a:p>
          <a:p>
            <a:pPr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</a:rPr>
              <a:t> отметку "Объявленная ценность груза _____ (сумма прописью)"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Отметку о применении условий размещения и крепления габаритного груза, погруженного на открытый подвижной состав</a:t>
            </a:r>
            <a:r>
              <a:rPr lang="ru-RU" sz="1400" b="1" dirty="0" smtClean="0">
                <a:solidFill>
                  <a:srgbClr val="002060"/>
                </a:solidFill>
              </a:rPr>
              <a:t> (кроме транспортеров) колеи 1520 мм: "Пункт ____ главы ___ ТУ", "НТУ N ___", "МТУ N ___" или "Эскиз N _____"</a:t>
            </a:r>
          </a:p>
          <a:p>
            <a:pPr algn="just"/>
            <a:endParaRPr lang="ru-RU" sz="1400" b="1" i="1" dirty="0" smtClean="0">
              <a:solidFill>
                <a:srgbClr val="008000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008000"/>
                </a:solidFill>
              </a:rPr>
              <a:t>При перевозке груза в вагоне, предоставленном отправителем, с перегрузкой в вагоны другой ширины колеи </a:t>
            </a:r>
            <a:r>
              <a:rPr lang="ru-RU" sz="1400" b="1" dirty="0" smtClean="0">
                <a:solidFill>
                  <a:srgbClr val="FF0000"/>
                </a:solidFill>
              </a:rPr>
              <a:t>отметку: "После перегрузки груза на станции ____ (указывается наименование станции перегрузки) порожний вагон выдать ______ (указывается наименование получателя порожнего вагона и его почтовый адрес)" или "После перегрузки груза на станции ______ (указывается наименование станции перегрузки) порожний вагон направить на станцию ____ (указывается наименование станции, дороги назначения и получателя) через пограничные станции ____ (указывается их наименование), перевозчики ______ (их наименование)" и указывается наименование и код плательщика провозных платежей для каждого участвующего в перевозке перевозчика</a:t>
            </a:r>
          </a:p>
        </p:txBody>
      </p:sp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1915" y="1700808"/>
            <a:ext cx="53175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Группа 35"/>
          <p:cNvGrpSpPr/>
          <p:nvPr/>
        </p:nvGrpSpPr>
        <p:grpSpPr>
          <a:xfrm>
            <a:off x="2777340" y="6453337"/>
            <a:ext cx="604483" cy="223951"/>
            <a:chOff x="149253" y="929144"/>
            <a:chExt cx="355331" cy="147182"/>
          </a:xfrm>
        </p:grpSpPr>
        <p:sp>
          <p:nvSpPr>
            <p:cNvPr id="13" name="Нашивка 12"/>
            <p:cNvSpPr/>
            <p:nvPr/>
          </p:nvSpPr>
          <p:spPr>
            <a:xfrm>
              <a:off x="149253" y="929144"/>
              <a:ext cx="137852" cy="147182"/>
            </a:xfrm>
            <a:prstGeom prst="chevron">
              <a:avLst/>
            </a:prstGeom>
            <a:solidFill>
              <a:srgbClr val="E21A1A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257992" y="929144"/>
              <a:ext cx="137852" cy="147182"/>
            </a:xfrm>
            <a:prstGeom prst="chevron">
              <a:avLst/>
            </a:prstGeom>
            <a:solidFill>
              <a:srgbClr val="E21A1A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366732" y="929144"/>
              <a:ext cx="137852" cy="147182"/>
            </a:xfrm>
            <a:prstGeom prst="chevron">
              <a:avLst/>
            </a:prstGeom>
            <a:solidFill>
              <a:srgbClr val="0066A1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116572"/>
            <a:ext cx="8795238" cy="6463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23 «Уплата провозных платежей» </a:t>
            </a:r>
            <a:br>
              <a:rPr lang="ru-RU" dirty="0" smtClean="0"/>
            </a:br>
            <a:endParaRPr lang="ru-RU" dirty="0" smtClean="0"/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3130" y="4221088"/>
            <a:ext cx="26587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650334" y="2060848"/>
            <a:ext cx="432048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               </a:t>
            </a:r>
            <a:r>
              <a:rPr lang="ru-RU" sz="1800" b="1" dirty="0" smtClean="0">
                <a:solidFill>
                  <a:srgbClr val="C00000"/>
                </a:solidFill>
              </a:rPr>
              <a:t>Отправитель указывает:</a:t>
            </a:r>
          </a:p>
          <a:p>
            <a:pPr algn="just"/>
            <a:endParaRPr lang="ru-R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Сокращенные наименования перевозчиков в порядке, соответствующем очередности осуществления ими перевозки в соответствии с данными графы "Перевозчики", наименования плательщиков каждому из них и основания для оплаты (код плательщика, дата и номер договора и т.п.)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15023" y="1988841"/>
            <a:ext cx="531934" cy="600075"/>
          </a:xfrm>
          <a:prstGeom prst="rect">
            <a:avLst/>
          </a:prstGeom>
          <a:noFill/>
          <a:ln>
            <a:noFill/>
          </a:ln>
        </p:spPr>
        <p:txBody>
          <a:bodyPr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36712"/>
            <a:ext cx="5834910" cy="1123950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34910" y="1124744"/>
            <a:ext cx="3130927" cy="51125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Заголовок 2"/>
          <p:cNvSpPr>
            <a:spLocks noGrp="1"/>
          </p:cNvSpPr>
          <p:nvPr>
            <p:ph type="title"/>
          </p:nvPr>
        </p:nvSpPr>
        <p:spPr>
          <a:xfrm>
            <a:off x="184639" y="116572"/>
            <a:ext cx="8795238" cy="64633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Графа 24 «Документы, приложенные отправителем » </a:t>
            </a:r>
            <a:br>
              <a:rPr lang="ru-RU" dirty="0" smtClean="0"/>
            </a:br>
            <a:endParaRPr lang="ru-RU" dirty="0" smtClean="0"/>
          </a:p>
        </p:txBody>
      </p:sp>
      <p:cxnSp>
        <p:nvCxnSpPr>
          <p:cNvPr id="68" name="Прямая соединительная линия 67"/>
          <p:cNvCxnSpPr>
            <a:endCxn id="44" idx="1"/>
          </p:cNvCxnSpPr>
          <p:nvPr/>
        </p:nvCxnSpPr>
        <p:spPr>
          <a:xfrm>
            <a:off x="583223" y="2409825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endCxn id="96" idx="1"/>
          </p:cNvCxnSpPr>
          <p:nvPr/>
        </p:nvCxnSpPr>
        <p:spPr>
          <a:xfrm>
            <a:off x="5369810" y="2528317"/>
            <a:ext cx="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1379" y="836712"/>
            <a:ext cx="3057570" cy="468052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1182085" y="2348881"/>
            <a:ext cx="531934" cy="600075"/>
          </a:xfrm>
          <a:prstGeom prst="rect">
            <a:avLst/>
          </a:prstGeom>
          <a:noFill/>
          <a:ln>
            <a:noFill/>
          </a:ln>
        </p:spPr>
        <p:txBody>
          <a:bodyPr lIns="107287" tIns="53643" rIns="107287" bIns="53643">
            <a:spAutoFit/>
          </a:bodyPr>
          <a:lstStyle/>
          <a:p>
            <a:pPr defTabSz="107286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  <a:sym typeface="Wingdings 2" panose="05020102010507070707" pitchFamily="18" charset="2"/>
              </a:rPr>
              <a:t></a:t>
            </a:r>
            <a:endParaRPr lang="ru-RU" sz="32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2420888"/>
            <a:ext cx="558339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</a:rPr>
              <a:t>Отправитель указывает:</a:t>
            </a:r>
          </a:p>
          <a:p>
            <a:pPr algn="just"/>
            <a:endParaRPr lang="ru-R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Перечень сопроводительных документов, прилагаемых отправителем к накладной. Если документ прикладывается в нескольких экземплярах, то указывается количество экземпляров</a:t>
            </a:r>
          </a:p>
          <a:p>
            <a:pPr algn="just"/>
            <a:endParaRPr lang="ru-RU" sz="1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1400" b="1" dirty="0" smtClean="0">
                <a:solidFill>
                  <a:srgbClr val="002060"/>
                </a:solidFill>
              </a:rPr>
              <a:t>Если поименованные в накладной сопроводительные документы предназначены для изъятия в пути следования, то после их наименования должно быть указано сокращенное наименование железной дороги, на которой они изымаются, в виде отметки "для ______________ (сокращенное наименование железной дороги, на которой они изымаются)"</a:t>
            </a:r>
          </a:p>
        </p:txBody>
      </p:sp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00785" y="4437112"/>
            <a:ext cx="265876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836712"/>
            <a:ext cx="5701972" cy="1440160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</p:pic>
      <p:grpSp>
        <p:nvGrpSpPr>
          <p:cNvPr id="2" name="Группа 35"/>
          <p:cNvGrpSpPr/>
          <p:nvPr/>
        </p:nvGrpSpPr>
        <p:grpSpPr>
          <a:xfrm>
            <a:off x="251521" y="5661248"/>
            <a:ext cx="1462316" cy="648072"/>
            <a:chOff x="-1271823" y="3875895"/>
            <a:chExt cx="957378" cy="360040"/>
          </a:xfrm>
        </p:grpSpPr>
        <p:pic>
          <p:nvPicPr>
            <p:cNvPr id="11" name="Picture 6" descr="\\bigfile\NTP\_Отдел ПРиНТ\_Презентационные материалы\детали\л.png"/>
            <p:cNvPicPr>
              <a:picLocks noChangeAspect="1" noChangeArrowheads="1"/>
            </p:cNvPicPr>
            <p:nvPr/>
          </p:nvPicPr>
          <p:blipFill>
            <a:blip r:embed="rId6" cstate="screen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-1178864" y="3995908"/>
              <a:ext cx="864419" cy="207084"/>
            </a:xfrm>
            <a:prstGeom prst="rect">
              <a:avLst/>
            </a:prstGeom>
            <a:solidFill>
              <a:srgbClr val="FFCC00"/>
            </a:solidFill>
          </p:spPr>
        </p:pic>
        <p:sp>
          <p:nvSpPr>
            <p:cNvPr id="12" name="Овал 11"/>
            <p:cNvSpPr/>
            <p:nvPr/>
          </p:nvSpPr>
          <p:spPr>
            <a:xfrm>
              <a:off x="-1271823" y="3875895"/>
              <a:ext cx="360040" cy="360040"/>
            </a:xfrm>
            <a:prstGeom prst="ellipse">
              <a:avLst/>
            </a:prstGeom>
            <a:solidFill>
              <a:srgbClr val="1F497D">
                <a:lumMod val="20000"/>
                <a:lumOff val="80000"/>
              </a:srgbClr>
            </a:solidFill>
            <a:ln w="25400" cap="flat" cmpd="sng" algn="ctr">
              <a:solidFill>
                <a:srgbClr val="1F497D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Verdana" pitchFamily="34" charset="0"/>
                  <a:cs typeface="Verdana" pitchFamily="34" charset="0"/>
                </a:rPr>
                <a:t>!</a:t>
              </a:r>
              <a:endPara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49740" y="5877272"/>
            <a:ext cx="997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Важно</a:t>
            </a:r>
            <a:endParaRPr lang="ru-RU" sz="1800" b="1" dirty="0">
              <a:solidFill>
                <a:srgbClr val="C0000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46181" y="5517233"/>
            <a:ext cx="6846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Наименование и номер сопроводительного документа, приложенного отправителем и указанного им в графе 24 должны совпадать !!! </a:t>
            </a: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</a:rPr>
              <a:t>                       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Рисунок 3" descr="СЛАЙД ЭГК__page-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7590" y="0"/>
            <a:ext cx="4848820" cy="68580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775</Words>
  <Application>Microsoft Office PowerPoint</Application>
  <PresentationFormat>Экран (4:3)</PresentationFormat>
  <Paragraphs>81</Paragraphs>
  <Slides>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Причины отцепок в ЖДПП из-за некачественного оформления перевозочных документов</vt:lpstr>
      <vt:lpstr>Графа 3 «Заявления отправителя»</vt:lpstr>
      <vt:lpstr>Графа 3 «Заявления отправителя»</vt:lpstr>
      <vt:lpstr>Графа 3 «Заявления отправителя»</vt:lpstr>
      <vt:lpstr>Графа 3 «Заявления отправителя»</vt:lpstr>
      <vt:lpstr>Графа 23 «Уплата провозных платежей»  </vt:lpstr>
      <vt:lpstr>Графа 24 «Документы, приложенные отправителем » 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Графа 3 «Заявления отправителя»</dc:title>
  <dc:creator>TPD_Shumilova</dc:creator>
  <cp:lastModifiedBy>afto_ZheludinaAA</cp:lastModifiedBy>
  <cp:revision>4</cp:revision>
  <dcterms:created xsi:type="dcterms:W3CDTF">2023-07-17T10:22:15Z</dcterms:created>
  <dcterms:modified xsi:type="dcterms:W3CDTF">2024-01-26T06:14:56Z</dcterms:modified>
</cp:coreProperties>
</file>