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29" r:id="rId2"/>
    <p:sldId id="547" r:id="rId3"/>
    <p:sldId id="551" r:id="rId4"/>
    <p:sldId id="554" r:id="rId5"/>
    <p:sldId id="552" r:id="rId6"/>
    <p:sldId id="550" r:id="rId7"/>
    <p:sldId id="548" r:id="rId8"/>
    <p:sldId id="553" r:id="rId9"/>
    <p:sldId id="555" r:id="rId10"/>
    <p:sldId id="532" r:id="rId11"/>
    <p:sldId id="556" r:id="rId12"/>
    <p:sldId id="558" r:id="rId13"/>
    <p:sldId id="557" r:id="rId14"/>
    <p:sldId id="559" r:id="rId15"/>
  </p:sldIdLst>
  <p:sldSz cx="12190413" cy="6859588"/>
  <p:notesSz cx="6797675" cy="9926638"/>
  <p:defaultTextStyle>
    <a:defPPr>
      <a:defRPr lang="ru-RU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orient="horz" pos="2161" userDrawn="1">
          <p15:clr>
            <a:srgbClr val="A4A3A4"/>
          </p15:clr>
        </p15:guide>
        <p15:guide id="1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FDA6"/>
    <a:srgbClr val="07FD88"/>
    <a:srgbClr val="A5FF85"/>
  </p:clrMru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356" y="-564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A497B-146A-46A2-8D1B-33DE5F2702FE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 noEditPoints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F09A3-8325-4899-94FF-23A1608BA5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C88F09A3-8325-4899-94FF-23A1608BA5B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C88F09A3-8325-4899-94FF-23A1608BA5B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C88F09A3-8325-4899-94FF-23A1608BA5B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C88F09A3-8325-4899-94FF-23A1608BA5B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0"/>
          </p:nvPr>
        </p:nvSpPr>
        <p:spPr/>
        <p:txBody>
          <a:bodyPr/>
          <a:lstStyle/>
          <a:p>
            <a:fld id="{C88F09A3-8325-4899-94FF-23A1608BA5B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E3F30DD-7860-415D-B8BD-F2E6A2F264A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609520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2C156-A6B0-452F-B775-0608EEB785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digital.gov.ru/activity/gos-uslugi/akkreditacziya-udostoveryayushhih-czentro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digital.gov.ru/activity/gos-uslugi/akkreditacziya-udostoveryayushhih-czentro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3"/>
          <p:cNvGrpSpPr/>
          <p:nvPr/>
        </p:nvGrpSpPr>
        <p:grpSpPr>
          <a:xfrm>
            <a:off x="8687494" y="3488578"/>
            <a:ext cx="3284958" cy="3004141"/>
            <a:chOff x="2076635" y="1649088"/>
            <a:chExt cx="1684216" cy="1657365"/>
          </a:xfrm>
          <a:solidFill>
            <a:schemeClr val="bg1">
              <a:alpha val="0"/>
            </a:schemeClr>
          </a:solidFill>
        </p:grpSpPr>
        <p:grpSp>
          <p:nvGrpSpPr>
            <p:cNvPr id="3" name="Группа 74"/>
            <p:cNvGrpSpPr/>
            <p:nvPr/>
          </p:nvGrpSpPr>
          <p:grpSpPr>
            <a:xfrm>
              <a:off x="2076635" y="1656587"/>
              <a:ext cx="1678568" cy="1645788"/>
              <a:chOff x="2076635" y="1656587"/>
              <a:chExt cx="1678568" cy="1645788"/>
            </a:xfrm>
            <a:grpFill/>
          </p:grpSpPr>
          <p:grpSp>
            <p:nvGrpSpPr>
              <p:cNvPr id="5" name="Группа 76"/>
              <p:cNvGrpSpPr/>
              <p:nvPr/>
            </p:nvGrpSpPr>
            <p:grpSpPr>
              <a:xfrm>
                <a:off x="2076635" y="1656587"/>
                <a:ext cx="1678568" cy="1645788"/>
                <a:chOff x="8192584" y="4298306"/>
                <a:chExt cx="1678568" cy="1645788"/>
              </a:xfrm>
              <a:grpFill/>
            </p:grpSpPr>
            <p:sp>
              <p:nvSpPr>
                <p:cNvPr id="73" name="Арка 72"/>
                <p:cNvSpPr/>
                <p:nvPr/>
              </p:nvSpPr>
              <p:spPr>
                <a:xfrm rot="18000000">
                  <a:off x="8275743" y="4366988"/>
                  <a:ext cx="1568967" cy="1568967"/>
                </a:xfrm>
                <a:prstGeom prst="blockArc">
                  <a:avLst>
                    <a:gd name="adj1" fmla="val 17497384"/>
                    <a:gd name="adj2" fmla="val 21565571"/>
                    <a:gd name="adj3" fmla="val 1533"/>
                  </a:avLst>
                </a:prstGeom>
                <a:grpFill/>
                <a:ln w="3175">
                  <a:solidFill>
                    <a:srgbClr val="BFC5C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  <a:latin typeface="Montserrat" panose="00000500000000000000" pitchFamily="2" charset="-52"/>
                  </a:endParaRPr>
                </a:p>
              </p:txBody>
            </p:sp>
            <p:grpSp>
              <p:nvGrpSpPr>
                <p:cNvPr id="7" name="Группа 79"/>
                <p:cNvGrpSpPr/>
                <p:nvPr/>
              </p:nvGrpSpPr>
              <p:grpSpPr>
                <a:xfrm>
                  <a:off x="8192584" y="4298306"/>
                  <a:ext cx="1678568" cy="1645788"/>
                  <a:chOff x="8167687" y="4341780"/>
                  <a:chExt cx="1678568" cy="1645788"/>
                </a:xfrm>
                <a:grpFill/>
              </p:grpSpPr>
              <p:sp>
                <p:nvSpPr>
                  <p:cNvPr id="75" name="Круг: прозрачная заливка 80"/>
                  <p:cNvSpPr/>
                  <p:nvPr/>
                </p:nvSpPr>
                <p:spPr>
                  <a:xfrm>
                    <a:off x="8541327" y="4675058"/>
                    <a:ext cx="981082" cy="981082"/>
                  </a:xfrm>
                  <a:prstGeom prst="donut">
                    <a:avLst>
                      <a:gd name="adj" fmla="val 6280"/>
                    </a:avLst>
                  </a:prstGeom>
                  <a:grpFill/>
                  <a:ln w="6350">
                    <a:solidFill>
                      <a:srgbClr val="909CA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76" name="Арка 75"/>
                  <p:cNvSpPr/>
                  <p:nvPr/>
                </p:nvSpPr>
                <p:spPr>
                  <a:xfrm>
                    <a:off x="8541327" y="4675058"/>
                    <a:ext cx="981082" cy="981082"/>
                  </a:xfrm>
                  <a:prstGeom prst="blockArc">
                    <a:avLst>
                      <a:gd name="adj1" fmla="val 19782999"/>
                      <a:gd name="adj2" fmla="val 21562020"/>
                      <a:gd name="adj3" fmla="val 6065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77" name="Арка 76"/>
                  <p:cNvSpPr/>
                  <p:nvPr/>
                </p:nvSpPr>
                <p:spPr>
                  <a:xfrm rot="8100000">
                    <a:off x="8541327" y="4675058"/>
                    <a:ext cx="981082" cy="981082"/>
                  </a:xfrm>
                  <a:prstGeom prst="blockArc">
                    <a:avLst>
                      <a:gd name="adj1" fmla="val 19107712"/>
                      <a:gd name="adj2" fmla="val 21562020"/>
                      <a:gd name="adj3" fmla="val 6065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78" name="Арка 77"/>
                  <p:cNvSpPr/>
                  <p:nvPr/>
                </p:nvSpPr>
                <p:spPr>
                  <a:xfrm rot="8100000">
                    <a:off x="8543874" y="4675058"/>
                    <a:ext cx="981082" cy="981082"/>
                  </a:xfrm>
                  <a:prstGeom prst="blockArc">
                    <a:avLst>
                      <a:gd name="adj1" fmla="val 3924976"/>
                      <a:gd name="adj2" fmla="val 4425874"/>
                      <a:gd name="adj3" fmla="val 5817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79" name="Дуга 78"/>
                  <p:cNvSpPr/>
                  <p:nvPr/>
                </p:nvSpPr>
                <p:spPr>
                  <a:xfrm>
                    <a:off x="8423030" y="4556612"/>
                    <a:ext cx="1199111" cy="1199111"/>
                  </a:xfrm>
                  <a:prstGeom prst="arc">
                    <a:avLst>
                      <a:gd name="adj1" fmla="val 19703271"/>
                      <a:gd name="adj2" fmla="val 18487511"/>
                    </a:avLst>
                  </a:prstGeom>
                  <a:grpFill/>
                  <a:ln w="12700" cap="rnd" cmpd="dbl">
                    <a:solidFill>
                      <a:srgbClr val="68798B"/>
                    </a:solidFill>
                    <a:prstDash val="sysDot"/>
                    <a:headEnd type="oval" w="sm" len="sm"/>
                    <a:tailEnd type="oval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80" name="Овал 79"/>
                  <p:cNvSpPr/>
                  <p:nvPr/>
                </p:nvSpPr>
                <p:spPr>
                  <a:xfrm>
                    <a:off x="8217481" y="4341780"/>
                    <a:ext cx="1628774" cy="1628774"/>
                  </a:xfrm>
                  <a:prstGeom prst="ellipse">
                    <a:avLst/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81" name="Арка 80"/>
                  <p:cNvSpPr/>
                  <p:nvPr/>
                </p:nvSpPr>
                <p:spPr>
                  <a:xfrm>
                    <a:off x="8167687" y="4358794"/>
                    <a:ext cx="1628774" cy="1628774"/>
                  </a:xfrm>
                  <a:prstGeom prst="blockArc">
                    <a:avLst>
                      <a:gd name="adj1" fmla="val 19782999"/>
                      <a:gd name="adj2" fmla="val 21565571"/>
                      <a:gd name="adj3" fmla="val 1533"/>
                    </a:avLst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82" name="Арка 81"/>
                  <p:cNvSpPr/>
                  <p:nvPr/>
                </p:nvSpPr>
                <p:spPr>
                  <a:xfrm rot="11823579">
                    <a:off x="8273795" y="4398095"/>
                    <a:ext cx="1520905" cy="1520905"/>
                  </a:xfrm>
                  <a:prstGeom prst="blockArc">
                    <a:avLst>
                      <a:gd name="adj1" fmla="val 13372861"/>
                      <a:gd name="adj2" fmla="val 21565571"/>
                      <a:gd name="adj3" fmla="val 1533"/>
                    </a:avLst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83" name="Дуга 82"/>
                  <p:cNvSpPr/>
                  <p:nvPr/>
                </p:nvSpPr>
                <p:spPr>
                  <a:xfrm rot="11446153">
                    <a:off x="8191125" y="4376629"/>
                    <a:ext cx="1591483" cy="1541324"/>
                  </a:xfrm>
                  <a:prstGeom prst="arc">
                    <a:avLst>
                      <a:gd name="adj1" fmla="val 10569630"/>
                      <a:gd name="adj2" fmla="val 13244561"/>
                    </a:avLst>
                  </a:prstGeom>
                  <a:grpFill/>
                  <a:ln w="19050" cap="flat" cmpd="dbl">
                    <a:solidFill>
                      <a:srgbClr val="68798B"/>
                    </a:solidFill>
                    <a:prstDash val="sysDot"/>
                    <a:beve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latin typeface="Montserrat" panose="00000500000000000000" pitchFamily="2" charset="-52"/>
                    </a:endParaRPr>
                  </a:p>
                </p:txBody>
              </p:sp>
            </p:grpSp>
          </p:grpSp>
          <p:sp>
            <p:nvSpPr>
              <p:cNvPr id="72" name="Равнобедренный треугольник 71"/>
              <p:cNvSpPr/>
              <p:nvPr/>
            </p:nvSpPr>
            <p:spPr>
              <a:xfrm rot="13520653">
                <a:off x="3317869" y="2111163"/>
                <a:ext cx="47474" cy="36000"/>
              </a:xfrm>
              <a:prstGeom prst="triangle">
                <a:avLst/>
              </a:prstGeom>
              <a:grpFill/>
              <a:ln w="3175">
                <a:solidFill>
                  <a:srgbClr val="909CA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70" name="Овал 69"/>
            <p:cNvSpPr/>
            <p:nvPr/>
          </p:nvSpPr>
          <p:spPr>
            <a:xfrm>
              <a:off x="2103486" y="1649088"/>
              <a:ext cx="1657365" cy="1657365"/>
            </a:xfrm>
            <a:prstGeom prst="ellipse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 err="1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-529530" y="45418"/>
            <a:ext cx="9937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lang="ru-RU" sz="3200" b="1" dirty="0" smtClean="0"/>
              <a:t>Изменения нормативной базы 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 сентября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2026г.</a:t>
            </a:r>
            <a:endParaRPr lang="ru-RU" sz="3200" b="1" dirty="0"/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/>
          <a:srcRect l="43137" t="12583" r="28000" b="16724"/>
          <a:stretch/>
        </p:blipFill>
        <p:spPr bwMode="auto">
          <a:xfrm>
            <a:off x="9407574" y="117426"/>
            <a:ext cx="2782838" cy="2934148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50800" dist="50800" dir="1368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-25474" y="765498"/>
            <a:ext cx="244827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Основание:</a:t>
            </a: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 l="38846" t="17706" r="25359" b="9900"/>
          <a:stretch/>
        </p:blipFill>
        <p:spPr bwMode="auto">
          <a:xfrm>
            <a:off x="9362581" y="3069754"/>
            <a:ext cx="2827832" cy="3384376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50800" dist="50800" dir="13680000" algn="ctr" rotWithShape="0">
              <a:srgbClr val="000000">
                <a:alpha val="99000"/>
              </a:srgbClr>
            </a:outerShdw>
          </a:effectLst>
        </p:spPr>
      </p:pic>
      <p:sp>
        <p:nvSpPr>
          <p:cNvPr id="30" name="Прямоугольник 29"/>
          <p:cNvSpPr/>
          <p:nvPr/>
        </p:nvSpPr>
        <p:spPr>
          <a:xfrm>
            <a:off x="0" y="3861842"/>
            <a:ext cx="9263558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just">
              <a:lnSpc>
                <a:spcPts val="2000"/>
              </a:lnSpc>
            </a:pPr>
            <a:r>
              <a:rPr lang="ru-RU" sz="1800" dirty="0" smtClean="0"/>
              <a:t>1. Для перевозок по территории РФ, на которой введен режим повышенной готовности или чрезвычайной ситуации, чрезвычайного положения, военного положения, правовой режим контртеррористической операции;</a:t>
            </a:r>
          </a:p>
          <a:p>
            <a:pPr marL="12700" algn="just">
              <a:lnSpc>
                <a:spcPts val="2000"/>
              </a:lnSpc>
            </a:pPr>
            <a:r>
              <a:rPr lang="ru-RU" sz="1800" dirty="0" smtClean="0"/>
              <a:t>2. При приеме грузов для осуществления воинских перевозок;</a:t>
            </a:r>
          </a:p>
          <a:p>
            <a:pPr marL="12700" algn="just">
              <a:lnSpc>
                <a:spcPts val="2000"/>
              </a:lnSpc>
            </a:pPr>
            <a:r>
              <a:rPr lang="ru-RU" sz="1800" dirty="0" smtClean="0"/>
              <a:t>3. При приеме грузов, если у грузоотправителя (отправителя) отсутствует возможность предоставления перевозчику ж.д. накладной в электронном виде, посредством использования сети «Интернет» в связи с обстоятельствами непреодолимой силы;</a:t>
            </a:r>
          </a:p>
          <a:p>
            <a:pPr marL="12700" algn="just">
              <a:lnSpc>
                <a:spcPts val="2000"/>
              </a:lnSpc>
            </a:pPr>
            <a:r>
              <a:rPr lang="ru-RU" sz="1800" dirty="0" smtClean="0"/>
              <a:t>4. При приеме грузов, если у перевозчика отсутствует техническая возможность принятия от грузоотправителя (отправителя) ж.д. накладной в электронном виде, посредством использования сети «Интернет» в связи с обстоятельствами непреодолимой силы.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74726" y="2811339"/>
            <a:ext cx="734481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ts val="2500"/>
              </a:lnSpc>
            </a:pPr>
            <a:r>
              <a:rPr lang="ru-RU" dirty="0" smtClean="0"/>
              <a:t>Приказ Минтранса России № 407 от 21 ноября 2025 г.</a:t>
            </a: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1558702" y="814229"/>
            <a:ext cx="7920880" cy="73353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0" dirty="0" smtClean="0"/>
              <a:t>Федеральный закон №140 от 7 июня 2025 г. </a:t>
            </a:r>
            <a:r>
              <a:rPr lang="ru-RU" dirty="0" smtClean="0"/>
              <a:t>                         </a:t>
            </a:r>
          </a:p>
          <a:p>
            <a:pPr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Изменение в ст. 25 Устав ж.д. № 18-ФЗ  от 10 января 2003 г. </a:t>
            </a: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-25474" y="1485578"/>
            <a:ext cx="244827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Изменения:</a:t>
            </a: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1630710" y="1558130"/>
            <a:ext cx="6984776" cy="1055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</a:rPr>
              <a:t>оформление транспортной железнодорожной                                                    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накладной только в форме электронного документа с обязательным направлением в ГИС ЭПД</a:t>
            </a:r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74726" y="3176720"/>
            <a:ext cx="7272808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ts val="2500"/>
              </a:lnSpc>
            </a:pPr>
            <a:r>
              <a:rPr lang="ru-RU" dirty="0" smtClean="0">
                <a:solidFill>
                  <a:srgbClr val="FF0000"/>
                </a:solidFill>
              </a:rPr>
              <a:t>случаи оформления </a:t>
            </a:r>
            <a:r>
              <a:rPr lang="ru-RU" dirty="0">
                <a:solidFill>
                  <a:srgbClr val="FF0000"/>
                </a:solidFill>
              </a:rPr>
              <a:t>транспортной железнодорожной </a:t>
            </a:r>
            <a:r>
              <a:rPr lang="ru-RU" dirty="0" smtClean="0">
                <a:solidFill>
                  <a:srgbClr val="FF0000"/>
                </a:solidFill>
              </a:rPr>
              <a:t>накладной на </a:t>
            </a:r>
            <a:r>
              <a:rPr lang="ru-RU" dirty="0">
                <a:solidFill>
                  <a:srgbClr val="FF0000"/>
                </a:solidFill>
              </a:rPr>
              <a:t>бумажном </a:t>
            </a:r>
            <a:r>
              <a:rPr lang="ru-RU" dirty="0" smtClean="0">
                <a:solidFill>
                  <a:srgbClr val="FF0000"/>
                </a:solidFill>
              </a:rPr>
              <a:t>носителе: </a:t>
            </a: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118542" y="2781722"/>
            <a:ext cx="244827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Основание:</a:t>
            </a: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118542" y="3141762"/>
            <a:ext cx="244827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Изменения:</a:t>
            </a: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KusakinIV\Desktop\фон\IMG_3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0413" cy="6859589"/>
          </a:xfrm>
          <a:prstGeom prst="rect">
            <a:avLst/>
          </a:prstGeom>
          <a:noFill/>
        </p:spPr>
      </p:pic>
      <p:pic>
        <p:nvPicPr>
          <p:cNvPr id="5" name="Picture 2" descr="C:\Users\KusakinIV\Desktop\фон\blur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12190413" cy="6859588"/>
          </a:xfrm>
          <a:prstGeom prst="rect">
            <a:avLst/>
          </a:prstGeom>
          <a:noFill/>
        </p:spPr>
      </p:pic>
      <p:sp>
        <p:nvSpPr>
          <p:cNvPr id="6" name="Rectangle 8"/>
          <p:cNvSpPr/>
          <p:nvPr/>
        </p:nvSpPr>
        <p:spPr>
          <a:xfrm>
            <a:off x="0" y="0"/>
            <a:ext cx="12190413" cy="6859588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x-none"/>
          </a:p>
        </p:txBody>
      </p:sp>
      <p:sp>
        <p:nvSpPr>
          <p:cNvPr id="52" name="Номер слайда 51"/>
          <p:cNvSpPr>
            <a:spLocks noGrp="1" noEditPoints="1"/>
          </p:cNvSpPr>
          <p:nvPr>
            <p:ph type="sldNum" sz="quarter" idx="12"/>
          </p:nvPr>
        </p:nvSpPr>
        <p:spPr>
          <a:xfrm>
            <a:off x="9443464" y="6520968"/>
            <a:ext cx="2844430" cy="365210"/>
          </a:xfrm>
        </p:spPr>
        <p:txBody>
          <a:bodyPr/>
          <a:lstStyle/>
          <a:p>
            <a:fld id="{60F2C156-A6B0-452F-B775-0608EEB785EF}" type="slidenum">
              <a:rPr lang="ru-RU" smtClean="0">
                <a:solidFill>
                  <a:schemeClr val="tx1"/>
                </a:solidFill>
              </a:rPr>
              <a:pPr/>
              <a:t>10</a:t>
            </a:fld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7" name="Группа 73"/>
          <p:cNvGrpSpPr/>
          <p:nvPr/>
        </p:nvGrpSpPr>
        <p:grpSpPr>
          <a:xfrm>
            <a:off x="8951989" y="3645819"/>
            <a:ext cx="3284958" cy="3004141"/>
            <a:chOff x="2076635" y="1649088"/>
            <a:chExt cx="1684216" cy="1657365"/>
          </a:xfrm>
          <a:solidFill>
            <a:schemeClr val="bg1">
              <a:alpha val="0"/>
            </a:schemeClr>
          </a:solidFill>
        </p:grpSpPr>
        <p:grpSp>
          <p:nvGrpSpPr>
            <p:cNvPr id="8" name="Группа 74"/>
            <p:cNvGrpSpPr/>
            <p:nvPr/>
          </p:nvGrpSpPr>
          <p:grpSpPr>
            <a:xfrm>
              <a:off x="2076635" y="1656587"/>
              <a:ext cx="1678568" cy="1645788"/>
              <a:chOff x="2076635" y="1656587"/>
              <a:chExt cx="1678568" cy="1645788"/>
            </a:xfrm>
            <a:grpFill/>
          </p:grpSpPr>
          <p:grpSp>
            <p:nvGrpSpPr>
              <p:cNvPr id="9" name="Группа 76"/>
              <p:cNvGrpSpPr/>
              <p:nvPr/>
            </p:nvGrpSpPr>
            <p:grpSpPr>
              <a:xfrm>
                <a:off x="2076635" y="1656587"/>
                <a:ext cx="1678568" cy="1645788"/>
                <a:chOff x="8192584" y="4298306"/>
                <a:chExt cx="1678568" cy="1645788"/>
              </a:xfrm>
              <a:grpFill/>
            </p:grpSpPr>
            <p:sp>
              <p:nvSpPr>
                <p:cNvPr id="58" name="Арка 57"/>
                <p:cNvSpPr/>
                <p:nvPr/>
              </p:nvSpPr>
              <p:spPr>
                <a:xfrm rot="18000000">
                  <a:off x="8275743" y="4366988"/>
                  <a:ext cx="1568967" cy="1568967"/>
                </a:xfrm>
                <a:prstGeom prst="blockArc">
                  <a:avLst>
                    <a:gd name="adj1" fmla="val 17497384"/>
                    <a:gd name="adj2" fmla="val 21565571"/>
                    <a:gd name="adj3" fmla="val 1533"/>
                  </a:avLst>
                </a:prstGeom>
                <a:grpFill/>
                <a:ln w="3175">
                  <a:solidFill>
                    <a:srgbClr val="BFC5C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 err="1">
                    <a:solidFill>
                      <a:schemeClr val="tx1"/>
                    </a:solidFill>
                    <a:latin typeface="Montserrat" panose="00000500000000000000" pitchFamily="2" charset="-52"/>
                  </a:endParaRPr>
                </a:p>
              </p:txBody>
            </p:sp>
            <p:grpSp>
              <p:nvGrpSpPr>
                <p:cNvPr id="10" name="Группа 79"/>
                <p:cNvGrpSpPr/>
                <p:nvPr/>
              </p:nvGrpSpPr>
              <p:grpSpPr>
                <a:xfrm>
                  <a:off x="8192584" y="4298306"/>
                  <a:ext cx="1678568" cy="1645788"/>
                  <a:chOff x="8167687" y="4341780"/>
                  <a:chExt cx="1678568" cy="1645788"/>
                </a:xfrm>
                <a:grpFill/>
              </p:grpSpPr>
              <p:sp>
                <p:nvSpPr>
                  <p:cNvPr id="60" name="Круг: прозрачная заливка 80"/>
                  <p:cNvSpPr/>
                  <p:nvPr/>
                </p:nvSpPr>
                <p:spPr>
                  <a:xfrm>
                    <a:off x="8541327" y="4675058"/>
                    <a:ext cx="981082" cy="981082"/>
                  </a:xfrm>
                  <a:prstGeom prst="donut">
                    <a:avLst>
                      <a:gd name="adj" fmla="val 6280"/>
                    </a:avLst>
                  </a:prstGeom>
                  <a:grpFill/>
                  <a:ln w="6350">
                    <a:solidFill>
                      <a:srgbClr val="909CA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1" name="Арка 60"/>
                  <p:cNvSpPr/>
                  <p:nvPr/>
                </p:nvSpPr>
                <p:spPr>
                  <a:xfrm>
                    <a:off x="8541327" y="4675058"/>
                    <a:ext cx="981082" cy="981082"/>
                  </a:xfrm>
                  <a:prstGeom prst="blockArc">
                    <a:avLst>
                      <a:gd name="adj1" fmla="val 19782999"/>
                      <a:gd name="adj2" fmla="val 21562020"/>
                      <a:gd name="adj3" fmla="val 6065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2" name="Арка 61"/>
                  <p:cNvSpPr/>
                  <p:nvPr/>
                </p:nvSpPr>
                <p:spPr>
                  <a:xfrm rot="8100000">
                    <a:off x="8541327" y="4675058"/>
                    <a:ext cx="981082" cy="981082"/>
                  </a:xfrm>
                  <a:prstGeom prst="blockArc">
                    <a:avLst>
                      <a:gd name="adj1" fmla="val 19107712"/>
                      <a:gd name="adj2" fmla="val 21562020"/>
                      <a:gd name="adj3" fmla="val 6065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3" name="Арка 62"/>
                  <p:cNvSpPr/>
                  <p:nvPr/>
                </p:nvSpPr>
                <p:spPr>
                  <a:xfrm rot="8100000">
                    <a:off x="8543874" y="4675058"/>
                    <a:ext cx="981082" cy="981082"/>
                  </a:xfrm>
                  <a:prstGeom prst="blockArc">
                    <a:avLst>
                      <a:gd name="adj1" fmla="val 3924976"/>
                      <a:gd name="adj2" fmla="val 4425874"/>
                      <a:gd name="adj3" fmla="val 5817"/>
                    </a:avLst>
                  </a:prstGeom>
                  <a:grpFill/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4" name="Дуга 63"/>
                  <p:cNvSpPr/>
                  <p:nvPr/>
                </p:nvSpPr>
                <p:spPr>
                  <a:xfrm>
                    <a:off x="8423030" y="4556612"/>
                    <a:ext cx="1199111" cy="1199111"/>
                  </a:xfrm>
                  <a:prstGeom prst="arc">
                    <a:avLst>
                      <a:gd name="adj1" fmla="val 19703271"/>
                      <a:gd name="adj2" fmla="val 18487511"/>
                    </a:avLst>
                  </a:prstGeom>
                  <a:grpFill/>
                  <a:ln w="12700" cap="rnd" cmpd="dbl">
                    <a:solidFill>
                      <a:srgbClr val="68798B"/>
                    </a:solidFill>
                    <a:prstDash val="sysDot"/>
                    <a:headEnd type="oval" w="sm" len="sm"/>
                    <a:tailEnd type="oval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5" name="Овал 64"/>
                  <p:cNvSpPr/>
                  <p:nvPr/>
                </p:nvSpPr>
                <p:spPr>
                  <a:xfrm>
                    <a:off x="8217481" y="4341780"/>
                    <a:ext cx="1628774" cy="1628774"/>
                  </a:xfrm>
                  <a:prstGeom prst="ellipse">
                    <a:avLst/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6" name="Арка 65"/>
                  <p:cNvSpPr/>
                  <p:nvPr/>
                </p:nvSpPr>
                <p:spPr>
                  <a:xfrm>
                    <a:off x="8167687" y="4358794"/>
                    <a:ext cx="1628774" cy="1628774"/>
                  </a:xfrm>
                  <a:prstGeom prst="blockArc">
                    <a:avLst>
                      <a:gd name="adj1" fmla="val 19782999"/>
                      <a:gd name="adj2" fmla="val 21565571"/>
                      <a:gd name="adj3" fmla="val 1533"/>
                    </a:avLst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7" name="Арка 66"/>
                  <p:cNvSpPr/>
                  <p:nvPr/>
                </p:nvSpPr>
                <p:spPr>
                  <a:xfrm rot="11823579">
                    <a:off x="8273795" y="4398095"/>
                    <a:ext cx="1520905" cy="1520905"/>
                  </a:xfrm>
                  <a:prstGeom prst="blockArc">
                    <a:avLst>
                      <a:gd name="adj1" fmla="val 13372861"/>
                      <a:gd name="adj2" fmla="val 21565571"/>
                      <a:gd name="adj3" fmla="val 1533"/>
                    </a:avLst>
                  </a:prstGeom>
                  <a:grpFill/>
                  <a:ln w="3175">
                    <a:solidFill>
                      <a:srgbClr val="BFC5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 err="1">
                      <a:solidFill>
                        <a:schemeClr val="tx1"/>
                      </a:solidFill>
                      <a:latin typeface="Montserrat" panose="00000500000000000000" pitchFamily="2" charset="-52"/>
                    </a:endParaRPr>
                  </a:p>
                </p:txBody>
              </p:sp>
              <p:sp>
                <p:nvSpPr>
                  <p:cNvPr id="68" name="Дуга 67"/>
                  <p:cNvSpPr/>
                  <p:nvPr/>
                </p:nvSpPr>
                <p:spPr>
                  <a:xfrm rot="11446153">
                    <a:off x="8191125" y="4376629"/>
                    <a:ext cx="1591483" cy="1541324"/>
                  </a:xfrm>
                  <a:prstGeom prst="arc">
                    <a:avLst>
                      <a:gd name="adj1" fmla="val 10569630"/>
                      <a:gd name="adj2" fmla="val 13244561"/>
                    </a:avLst>
                  </a:prstGeom>
                  <a:grpFill/>
                  <a:ln w="19050" cap="flat" cmpd="dbl">
                    <a:solidFill>
                      <a:srgbClr val="68798B"/>
                    </a:solidFill>
                    <a:prstDash val="sysDot"/>
                    <a:bevel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latin typeface="Montserrat" panose="00000500000000000000" pitchFamily="2" charset="-52"/>
                    </a:endParaRPr>
                  </a:p>
                </p:txBody>
              </p:sp>
            </p:grpSp>
          </p:grpSp>
          <p:sp>
            <p:nvSpPr>
              <p:cNvPr id="57" name="Равнобедренный треугольник 56"/>
              <p:cNvSpPr/>
              <p:nvPr/>
            </p:nvSpPr>
            <p:spPr>
              <a:xfrm rot="13520653">
                <a:off x="3317869" y="2111163"/>
                <a:ext cx="47474" cy="36000"/>
              </a:xfrm>
              <a:prstGeom prst="triangle">
                <a:avLst/>
              </a:prstGeom>
              <a:grpFill/>
              <a:ln w="3175">
                <a:solidFill>
                  <a:srgbClr val="909CA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 err="1">
                  <a:solidFill>
                    <a:schemeClr val="tx1"/>
                  </a:solidFill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55" name="Овал 54"/>
            <p:cNvSpPr/>
            <p:nvPr/>
          </p:nvSpPr>
          <p:spPr>
            <a:xfrm>
              <a:off x="2103486" y="1649088"/>
              <a:ext cx="1657365" cy="1657365"/>
            </a:xfrm>
            <a:prstGeom prst="ellipse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 err="1">
                <a:solidFill>
                  <a:schemeClr val="tx1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18542" y="0"/>
            <a:ext cx="121904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90000"/>
              </a:lnSpc>
              <a:spcAft>
                <a:spcPts val="1800"/>
              </a:spcAft>
            </a:pPr>
            <a:r>
              <a:rPr lang="ru-RU" sz="4000" b="1" dirty="0"/>
              <a:t>Целевое состояние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534" y="793093"/>
            <a:ext cx="12082276" cy="5661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ts val="2500"/>
              </a:lnSpc>
              <a:spcAft>
                <a:spcPts val="1800"/>
              </a:spcAft>
              <a:buFont typeface="Wingdings 3" panose="05040102010807070707" pitchFamily="18" charset="2"/>
              <a:buNone/>
            </a:pPr>
            <a:r>
              <a:rPr lang="ru-RU" sz="2800" b="1" dirty="0">
                <a:solidFill>
                  <a:srgbClr val="000000"/>
                </a:solidFill>
              </a:rPr>
              <a:t>1. О</a:t>
            </a:r>
            <a:r>
              <a:rPr lang="ru-RU" sz="2800" b="1" u="none" dirty="0">
                <a:solidFill>
                  <a:srgbClr val="000000"/>
                </a:solidFill>
              </a:rPr>
              <a:t>АО </a:t>
            </a:r>
            <a:r>
              <a:rPr lang="ru-RU" sz="2800" b="1" u="none" dirty="0" smtClean="0">
                <a:solidFill>
                  <a:srgbClr val="000000"/>
                </a:solidFill>
              </a:rPr>
              <a:t>«РЖД» </a:t>
            </a:r>
            <a:r>
              <a:rPr lang="ru-RU" sz="2800" b="1" u="none" dirty="0" smtClean="0"/>
              <a:t> </a:t>
            </a:r>
            <a:r>
              <a:rPr lang="ru-RU" sz="2800" b="1" u="none" dirty="0"/>
              <a:t>направляет данные клиентов в ГИС ЭПД через аккредитованного оператора </a:t>
            </a:r>
            <a:r>
              <a:rPr lang="ru-RU" sz="2800" b="1" u="none" dirty="0">
                <a:solidFill>
                  <a:srgbClr val="000000"/>
                </a:solidFill>
              </a:rPr>
              <a:t>информационной системы электронных перевозочных документов</a:t>
            </a:r>
            <a:r>
              <a:rPr lang="ru-RU" sz="2800" b="1" u="none" dirty="0"/>
              <a:t>  АО </a:t>
            </a:r>
            <a:r>
              <a:rPr lang="ru-RU" sz="2800" b="1" u="none" dirty="0" smtClean="0"/>
              <a:t>«НИИАС» </a:t>
            </a:r>
            <a:r>
              <a:rPr lang="ru-RU" sz="2800" b="1" u="none" dirty="0"/>
              <a:t>при условии присоединения </a:t>
            </a:r>
            <a:r>
              <a:rPr lang="ru-RU" sz="2800" b="1" dirty="0">
                <a:solidFill>
                  <a:srgbClr val="000000"/>
                </a:solidFill>
              </a:rPr>
              <a:t>грузоотправителей/грузополучателей к </a:t>
            </a:r>
            <a:r>
              <a:rPr lang="ru-RU" sz="2800" b="1" u="none" dirty="0"/>
              <a:t> соглашению №2633/р;  </a:t>
            </a:r>
          </a:p>
          <a:p>
            <a:pPr marL="0" indent="0" algn="just">
              <a:lnSpc>
                <a:spcPts val="2500"/>
              </a:lnSpc>
              <a:spcAft>
                <a:spcPts val="1800"/>
              </a:spcAft>
              <a:buFont typeface="Wingdings 3" panose="05040102010807070707" pitchFamily="18" charset="2"/>
              <a:buNone/>
            </a:pPr>
            <a:r>
              <a:rPr lang="ru-RU" sz="2800" b="1" u="none" dirty="0"/>
              <a:t>2. Исключена непрофильная нагрузка на клиентов ОАО </a:t>
            </a:r>
            <a:r>
              <a:rPr lang="ru-RU" sz="2800" b="1" u="none" dirty="0" smtClean="0"/>
              <a:t>«РЖД»</a:t>
            </a:r>
            <a:r>
              <a:rPr lang="ru-RU" sz="2800" b="1" dirty="0" smtClean="0">
                <a:solidFill>
                  <a:srgbClr val="000000"/>
                </a:solidFill>
              </a:rPr>
              <a:t> </a:t>
            </a:r>
            <a:r>
              <a:rPr lang="ru-RU" sz="2800" b="1" dirty="0">
                <a:solidFill>
                  <a:srgbClr val="000000"/>
                </a:solidFill>
              </a:rPr>
              <a:t>в части возложения на грузоотправителей (отправителей)/грузополучателей (получателей) обязанности по самостоятельной передаче файлов обмена электронной железнодорожной накладной в ГИС ЭПД и настройки собственных информационных систем для формирования файлов обмена</a:t>
            </a:r>
            <a:r>
              <a:rPr lang="ru-RU" sz="2800" b="1" dirty="0" smtClean="0">
                <a:solidFill>
                  <a:srgbClr val="000000"/>
                </a:solidFill>
              </a:rPr>
              <a:t>;</a:t>
            </a:r>
          </a:p>
          <a:p>
            <a:pPr marL="0" indent="0" algn="just">
              <a:lnSpc>
                <a:spcPts val="2500"/>
              </a:lnSpc>
              <a:spcAft>
                <a:spcPts val="1800"/>
              </a:spcAft>
              <a:buFont typeface="Wingdings 3" panose="05040102010807070707" pitchFamily="18" charset="2"/>
              <a:buNone/>
            </a:pPr>
            <a:r>
              <a:rPr lang="ru-RU" sz="2800" b="1" dirty="0" smtClean="0">
                <a:solidFill>
                  <a:srgbClr val="000000"/>
                </a:solidFill>
              </a:rPr>
              <a:t>3. Для ОАО «РЖД» согласован и принят формат железнодорожных накладных ф.ГУ-27 в формате электронного документа (утвержден </a:t>
            </a:r>
            <a:r>
              <a:rPr lang="ru-RU" sz="2800" b="1" dirty="0" smtClean="0"/>
              <a:t>Приказом Федеральной налоговой службы от 07.05.2026 № КЧ-1-26/297@ «Об утверждении формата электронной транспортной железнодорожной накладной»  и зарегистрирован 29.05.2026 № 86743)</a:t>
            </a:r>
            <a:endParaRPr lang="ru-RU" sz="2800" b="1" u="sng" dirty="0"/>
          </a:p>
          <a:p>
            <a:pPr marL="0" indent="0">
              <a:lnSpc>
                <a:spcPct val="90000"/>
              </a:lnSpc>
              <a:spcAft>
                <a:spcPts val="1800"/>
              </a:spcAft>
              <a:buFont typeface="Wingdings 3" panose="05040102010807070707" pitchFamily="18" charset="2"/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-98598"/>
            <a:ext cx="9781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Информация и ответы на вопросы</a:t>
            </a:r>
            <a:endParaRPr lang="en-US" sz="3000" b="1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62558" y="405458"/>
          <a:ext cx="11809311" cy="56978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0040"/>
                <a:gridCol w="5400600"/>
                <a:gridCol w="6048671"/>
              </a:tblGrid>
              <a:tr h="2880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Вопрос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Информация / разъяснение</a:t>
                      </a:r>
                      <a:endParaRPr lang="ru-RU" sz="2000" dirty="0"/>
                    </a:p>
                  </a:txBody>
                  <a:tcPr/>
                </a:tc>
              </a:tr>
              <a:tr h="62292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1. 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sng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на текущий момент ООО «ИНТЕЛЛЭКС» проводит работу по модификации АС ЭТРАН НП в части обеспечения формирования и передачи файлов обмена оператору ИС ЭПД. Ожидаемый срок реализации ПО – август 2026 г.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482"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2.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Мы сейчас не являемся грузоотправителями, а только грузополучатели. Сможем мы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раскредитовывать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документы по прибытию вагонов в наш адрес  без УКЭП?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Нет. Оформление</a:t>
                      </a:r>
                      <a:r>
                        <a:rPr lang="ru-RU" sz="1600" baseline="0" dirty="0" smtClean="0"/>
                        <a:t> и </a:t>
                      </a:r>
                      <a:r>
                        <a:rPr lang="ru-RU" sz="1600" baseline="0" dirty="0" err="1" smtClean="0"/>
                        <a:t>раскредитование</a:t>
                      </a:r>
                      <a:r>
                        <a:rPr lang="ru-RU" sz="1600" baseline="0" dirty="0" smtClean="0"/>
                        <a:t> накладной будет осуществляться при помощи УКЭП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3.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Мы всегда подписываем все документы в ЭТРАН УКЭП. Что то еще требуется</a:t>
                      </a:r>
                      <a:r>
                        <a:rPr lang="ru-RU" sz="1600" baseline="0" dirty="0" smtClean="0"/>
                        <a:t> от нас с 1 сентября?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В АС</a:t>
                      </a:r>
                      <a:r>
                        <a:rPr lang="ru-RU" sz="1600" baseline="0" dirty="0" smtClean="0"/>
                        <a:t> ЭТРАН НП реализованы только два вида подписи : УНЭП и ПЭП. Скорее всего, вы подписываете УНЭП. На текущий момент возможность подписания УКЭП проходит тестирование.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Согласно Федеральному закону от 7 июня 2025 г. №140-ФЗ «О внесении изменений в Федеральный закон «О транспортно-экспедиционной деятельности» и отдельные законодательные акты Российской Федерации» и Постановления №470 от 27 апреля 2026 г. электронная грузовая накладная подписывается усиленной квалифицированной электронной подписью или усиленной неквалифицированной электронной подписью физического лица, а ОАО «РЖД требует подписание накладных усиленной квалифицированной подписью. Каким документом регламентировано подписание накладных только УКЭП?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 применении УНЭП для обеспечения взаимодействия с системами для предоставления государственных и муниципальных услуг в электронном формате, Правительством РФ установлены требования к УНЭП, такие как прохождение процедуры оценки соответствия средств защиты информации.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 ОАО «РЖД» отсутствует техническая возможность использования УНЭП с учетом таких требований.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622598" y="477466"/>
            <a:ext cx="864096" cy="36740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400" b="1" dirty="0" smtClean="0">
                <a:ea typeface="Verdana" pitchFamily="34" charset="0"/>
              </a:rPr>
              <a:t>Часть </a:t>
            </a:r>
            <a:r>
              <a:rPr lang="en-US" sz="1400" b="1" dirty="0" smtClean="0">
                <a:ea typeface="Verdana" pitchFamily="34" charset="0"/>
              </a:rPr>
              <a:t>1</a:t>
            </a:r>
            <a:endParaRPr lang="ru-RU" sz="1400" b="1" dirty="0"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62558" y="117426"/>
          <a:ext cx="11809311" cy="65210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2048"/>
                <a:gridCol w="5328592"/>
                <a:gridCol w="6048671"/>
              </a:tblGrid>
              <a:tr h="28803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Информация / разъяснение</a:t>
                      </a:r>
                      <a:endParaRPr lang="ru-RU" dirty="0"/>
                    </a:p>
                  </a:txBody>
                  <a:tcPr/>
                </a:tc>
              </a:tr>
              <a:tr h="1054968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5.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Где посмотреть текст соглашения</a:t>
                      </a:r>
                      <a:r>
                        <a:rPr lang="ru-RU" sz="1600" baseline="0" dirty="0" smtClean="0"/>
                        <a:t> 2633/</a:t>
                      </a:r>
                      <a:r>
                        <a:rPr lang="ru-RU" sz="1600" baseline="0" dirty="0" err="1" smtClean="0"/>
                        <a:t>р</a:t>
                      </a:r>
                      <a:r>
                        <a:rPr lang="ru-RU" sz="1600" baseline="0" dirty="0" smtClean="0"/>
                        <a:t>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Текст на сайте ОАО «РЖД» / Грузовые перевозки / Услуги / Информационные услуги .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Изменения к соглашению, в части подписания документов УКЭП, проходят согласование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6.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УКЭП можно будет подписать только накладные?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В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целевом состоянии, в АС ЭТРАН НП и в Личном кабинете можно будет подписать все документы при помощи УКЭП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7.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будет ли осуществляться передача электронных перевозочных документов на порожний рейс в ГИС ЭПД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 передаче подлежат файлы все файлы обмена электронных транспортных железнодорожных накладных, в том числе накладные на порожний рейс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Подойдет ли УКЭП, выданная</a:t>
                      </a:r>
                      <a:r>
                        <a:rPr lang="ru-RU" sz="1600" baseline="0" dirty="0" smtClean="0"/>
                        <a:t> не НИИАС, а кем-нибудь еще?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Да, подойдет УКЭП, выданная любым аккредитованным УЦ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600" dirty="0" smtClean="0"/>
                        <a:t>9.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Предусматривается ли тестовый переходный период</a:t>
                      </a:r>
                      <a:r>
                        <a:rPr lang="ru-RU" sz="1600" baseline="0" dirty="0" smtClean="0"/>
                        <a:t>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Нет, не предусмотрено Минтрансом РФ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10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будет ли в АС ЭТРАН НП и Личном кабинете установлен логический контроль на накладные, в части возможности подписания только УКЭП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да, логический контроль на подписание накладных только УКЭП будет установлен к 1 сентября 2026 г.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подписанию накладной как к грузоотправителю, так и к грузополучателю. Если грузоотправитель подписал накладную, а грузополучатель работает на «бумаге». Кто будет передавать информацию от грузополучателя в ГИС ЭПД или предоставление не требуется?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согласно федеральным законам и постановлениям Российской Федерации накладная формируется в электронном виде, обязательство по передаче файлов обмена прописано как у грузоотправителя (отправителя), так и у грузополучателя (получателя)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Сотрудник-пользователь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Этрана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УКЭП на Руководителя. Можно пользовать этой УКЭП? Можно ее размножить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На усмотрение и ответственность руководителя. «Размножение» сертификата может привести к его </a:t>
                      </a:r>
                      <a:r>
                        <a:rPr lang="ru-RU" sz="1600" dirty="0" err="1" smtClean="0"/>
                        <a:t>компроментации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766614" y="189434"/>
            <a:ext cx="864096" cy="385921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400" b="1" dirty="0" smtClean="0">
                <a:ea typeface="Verdana" pitchFamily="34" charset="0"/>
              </a:rPr>
              <a:t>Часть 2</a:t>
            </a:r>
            <a:endParaRPr lang="ru-RU" sz="1400" b="1" dirty="0"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62558" y="125968"/>
          <a:ext cx="11809311" cy="658072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2048"/>
                <a:gridCol w="5544616"/>
                <a:gridCol w="5832647"/>
              </a:tblGrid>
              <a:tr h="4413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Информация / разъяснение</a:t>
                      </a:r>
                      <a:endParaRPr lang="ru-RU" dirty="0"/>
                    </a:p>
                  </a:txBody>
                  <a:tcPr/>
                </a:tc>
              </a:tr>
              <a:tr h="228533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предприятиях с высокими и средними объемами погрузки оформление перевозочных документов производят сотрудники, у которых отсутствует УКЭП юридического лица. Использование УКЭП требует предварительной установки специализированного программного обеспечения. Процесс перехода на УКЭП сопровождается техническими сбоями специализированного ПО, устранение которых требует от Клиентов привлечения профильных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ИТ-специалистов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По обращению в ЕСПП данные технические сбои не устраняются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АС ЭТРАН НП проведено тестирование подписание накладных УКЭП физического лица. К 1 сентября 2026 г. планируется, в том числе, модификация АС ЭТРАН НП в части обработки машиночитаемых доверенностей (далее – МЧД). Установка специализированного программного обеспечения для работы с УКЭП (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КриптоПро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иные) находится в зоне ответственности Клиентов, так же как и обеспечение работоспособности операционной системы пользователя Клиента</a:t>
                      </a:r>
                      <a:endParaRPr lang="ru-RU" sz="1600" dirty="0"/>
                    </a:p>
                  </a:txBody>
                  <a:tcPr/>
                </a:tc>
              </a:tr>
              <a:tr h="105943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будет ли реализован функционал, чтобы у одного сотрудника в АС ЭТАН НП было два варианта подписи одновременно  (например, УКЭП и ПЭП)? Аналогичный вопрос о возможности выбора двух вариантов типа подписания в ЛК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текущий момент модификация АС ЭТРАН НП/ЛК по возможности работы с двумя типами ЭП у одного представителя Клиента не предполагается</a:t>
                      </a:r>
                      <a:endParaRPr lang="ru-RU" sz="1600" dirty="0"/>
                    </a:p>
                  </a:txBody>
                  <a:tcPr/>
                </a:tc>
              </a:tr>
              <a:tr h="569067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Какая стоимость услуги РЖД по передаче одного документа в ГИС ЭПД?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Стоимость будет определена в ближайшее время</a:t>
                      </a:r>
                      <a:endParaRPr lang="ru-RU" sz="1600" dirty="0"/>
                    </a:p>
                  </a:txBody>
                  <a:tcPr/>
                </a:tc>
              </a:tr>
              <a:tr h="814249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16.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Экспортные накладные так же подписываются УКЭП?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Законом</a:t>
                      </a:r>
                      <a:r>
                        <a:rPr lang="ru-RU" sz="1600" baseline="0" dirty="0" smtClean="0"/>
                        <a:t> предусмотрено подписание УКЭП только </a:t>
                      </a:r>
                      <a:r>
                        <a:rPr lang="ru-RU" sz="1600" baseline="0" dirty="0" err="1" smtClean="0"/>
                        <a:t>вовнутрироссийском</a:t>
                      </a:r>
                      <a:r>
                        <a:rPr lang="ru-RU" sz="1600" baseline="0" dirty="0" smtClean="0"/>
                        <a:t> сообщении. Но в АС ЭТРАН НП и ЛК будет возможность подписывать все документы  при помощи УКЭП.</a:t>
                      </a:r>
                      <a:endParaRPr lang="ru-RU" sz="1600" dirty="0"/>
                    </a:p>
                  </a:txBody>
                  <a:tcPr/>
                </a:tc>
              </a:tr>
              <a:tr h="569067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17.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Накладную подписывает сотрудник, пользователь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ЭТРАНа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на кого всё таки получать УКЭП?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На сотрудника – пользователя</a:t>
                      </a:r>
                      <a:r>
                        <a:rPr lang="ru-RU" sz="1600" baseline="0" dirty="0" smtClean="0"/>
                        <a:t> (УКЭП на физическое лицо)</a:t>
                      </a:r>
                      <a:endParaRPr lang="ru-RU" sz="1600" dirty="0"/>
                    </a:p>
                  </a:txBody>
                  <a:tcPr/>
                </a:tc>
              </a:tr>
              <a:tr h="814249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18.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Если УКЭП на работников оформлен от организации, а не как физ.лицо, нужен ли на каждого МЧД?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900"/>
                        </a:lnSpc>
                      </a:pPr>
                      <a:r>
                        <a:rPr lang="ru-RU" sz="1600" dirty="0" smtClean="0"/>
                        <a:t>На работников УКЭП</a:t>
                      </a:r>
                      <a:r>
                        <a:rPr lang="ru-RU" sz="1600" baseline="0" dirty="0" smtClean="0"/>
                        <a:t> может быть оформлена только на физическое лицо. Если руководитель сам является пользователем АС ЭТРАН НП / ЛК, то ему МЧД не нужна.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838622" y="189434"/>
            <a:ext cx="864096" cy="36740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400" b="1" dirty="0" smtClean="0">
                <a:ea typeface="Verdana" pitchFamily="34" charset="0"/>
              </a:rPr>
              <a:t>Часть 3</a:t>
            </a:r>
            <a:endParaRPr lang="ru-RU" sz="1400" b="1" dirty="0"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62558" y="117426"/>
          <a:ext cx="11809311" cy="66751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2048"/>
                <a:gridCol w="5544616"/>
                <a:gridCol w="5832647"/>
              </a:tblGrid>
              <a:tr h="36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Информация / разъяснение</a:t>
                      </a:r>
                      <a:endParaRPr lang="ru-RU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19.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Подскажите, правильно я понимаю, на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раскредитование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порожних вагонов из РФ нужна УКЭП, а на отправку груза на экспорт ПЭП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Да. Но в целевом</a:t>
                      </a:r>
                      <a:r>
                        <a:rPr lang="ru-RU" sz="1600" baseline="0" dirty="0" smtClean="0"/>
                        <a:t> состоянии можно будет все документы подписать УКЭП.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20.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Потребуется ли стороннее приложение для взаимодействие с УКЭП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Взаимодействие с УКЭП осуществляется через </a:t>
                      </a:r>
                      <a:r>
                        <a:rPr lang="ru-RU" sz="1600" dirty="0" err="1" smtClean="0"/>
                        <a:t>криптопро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Если работа осуществляется только на экспорт. Нужно ли оформлять УКЭП для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раскредитования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порожняка приходящего под погрузку? И нужно ли подписывать УКЭП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ждн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при оформлении вагонов на экспорт?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Во </a:t>
                      </a:r>
                      <a:r>
                        <a:rPr lang="ru-RU" sz="1600" dirty="0" err="1" smtClean="0"/>
                        <a:t>внутрироссийском</a:t>
                      </a:r>
                      <a:r>
                        <a:rPr lang="ru-RU" sz="1600" dirty="0" smtClean="0"/>
                        <a:t> сообщение оформление и </a:t>
                      </a:r>
                      <a:r>
                        <a:rPr lang="ru-RU" sz="1600" dirty="0" err="1" smtClean="0"/>
                        <a:t>раскредитование</a:t>
                      </a:r>
                      <a:r>
                        <a:rPr lang="ru-RU" sz="1600" dirty="0" smtClean="0"/>
                        <a:t> вагонов, в том числе на порожние вагоны подписывается УКЭП.</a:t>
                      </a:r>
                      <a:r>
                        <a:rPr lang="ru-RU" sz="1600" baseline="0" dirty="0" smtClean="0"/>
                        <a:t> На экспорт – УКЭП, ПЭП, УНЭП.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Здравствуйте! Подскажите пожалуйста, накладная подписывается УКЭП, а другие УНЭП, как одновременно в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Этране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работают 2 ключа, если через заявку мы меняем тип подписи?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Одновременно в АС ЭТРАН  не могут работать два вида подписи, поэтому в целевом состоянии все</a:t>
                      </a:r>
                      <a:r>
                        <a:rPr lang="ru-RU" sz="1600" baseline="0" dirty="0" smtClean="0"/>
                        <a:t> документы можно будет подписать УКЭП (чтобы не менять тип подписи)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23.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Если уже есть УКЭП на подписание документов в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гос.учреждениях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Нужно ли еще получать УКЭП, или можно настроить эту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Если владелец</a:t>
                      </a:r>
                      <a:r>
                        <a:rPr lang="ru-RU" sz="1600" baseline="0" dirty="0" smtClean="0"/>
                        <a:t> этого ключа является пользователем АС ЭТРАН НП /ЛК, можно настроить эту подпись.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24.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Мы работаем в ЛК через смартфон или планшет. Будет ли привязана УКЭП к ЛК через браузер и приложение? Какой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токен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использовать для работы? Как его привязать, если в телефоне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Type-C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 Через 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блютус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Уточните в удостоверяющем</a:t>
                      </a:r>
                      <a:r>
                        <a:rPr lang="ru-RU" sz="1600" baseline="0" dirty="0" smtClean="0"/>
                        <a:t> центре тип носителя и возможность «привязки» к телефону.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1400" dirty="0" smtClean="0"/>
                        <a:t>25.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Если вагоны 1 пользователь оформляет по РФ и на Экспорт. Возможно ли будет Экспорт подписать УКЭП</a:t>
                      </a:r>
                      <a:endParaRPr lang="ru-RU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600" dirty="0" smtClean="0"/>
                        <a:t>В целевом состоянии – да. Просто такие накладные не будут передаваться в ГИС ЭПД.</a:t>
                      </a:r>
                      <a:endParaRPr lang="ru-RU" sz="1600" dirty="0"/>
                    </a:p>
                  </a:txBody>
                  <a:tcPr/>
                </a:tc>
              </a:tr>
              <a:tr h="230611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u="sng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</a:t>
                      </a:r>
                      <a:r>
                        <a:rPr lang="ru-RU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На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</a:rPr>
                        <a:t> текущий момент нет разъяснений по оформлению и применению МЧД. Когда такие разъяснения появятся, мы сообщим пользователям.</a:t>
                      </a:r>
                      <a:endParaRPr lang="ru-RU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838622" y="189434"/>
            <a:ext cx="864096" cy="36740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400" b="1" dirty="0" smtClean="0">
                <a:ea typeface="Verdana" pitchFamily="34" charset="0"/>
              </a:rPr>
              <a:t>Часть 4</a:t>
            </a:r>
            <a:endParaRPr lang="ru-RU" sz="1400" b="1" dirty="0"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1F2F11D-E029-46E8-BC08-954D1903ECE1}"/>
              </a:ext>
            </a:extLst>
          </p:cNvPr>
          <p:cNvSpPr txBox="1"/>
          <p:nvPr/>
        </p:nvSpPr>
        <p:spPr>
          <a:xfrm>
            <a:off x="982638" y="150464"/>
            <a:ext cx="10199662" cy="104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" indent="-19050" algn="ctr">
              <a:lnSpc>
                <a:spcPts val="2400"/>
              </a:lnSpc>
            </a:pPr>
            <a:r>
              <a:rPr lang="ru-RU" sz="3200" b="1" dirty="0" smtClean="0"/>
              <a:t>Правила обмена транспортными железнодорожными накладными (Постановление Правительства РФ</a:t>
            </a:r>
          </a:p>
          <a:p>
            <a:pPr marL="19050" indent="-19050" algn="ctr">
              <a:lnSpc>
                <a:spcPts val="2400"/>
              </a:lnSpc>
            </a:pPr>
            <a:r>
              <a:rPr lang="ru-RU" sz="3200" b="1" dirty="0" smtClean="0"/>
              <a:t>от 27 апреля 2026г. № 470)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50" y="3628039"/>
            <a:ext cx="1872208" cy="2970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4766" y="3628039"/>
            <a:ext cx="186125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Стрелка вниз 41"/>
          <p:cNvSpPr/>
          <p:nvPr/>
        </p:nvSpPr>
        <p:spPr>
          <a:xfrm>
            <a:off x="5951190" y="2925738"/>
            <a:ext cx="288032" cy="5040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295006" y="3429794"/>
            <a:ext cx="3528392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в ОАО «РЖД» оператором информационной системы электронных перевозочных документов (ИС ЭПД), который будет передавать документы в</a:t>
            </a:r>
            <a:br>
              <a:rPr lang="ru-RU" sz="1800" dirty="0" smtClean="0"/>
            </a:br>
            <a:r>
              <a:rPr lang="ru-RU" sz="1800" dirty="0" smtClean="0"/>
              <a:t>ГИС ЭПД выбран компания</a:t>
            </a:r>
            <a:br>
              <a:rPr lang="ru-RU" sz="1800" dirty="0" smtClean="0"/>
            </a:br>
            <a:r>
              <a:rPr lang="ru-RU" sz="1800" dirty="0" smtClean="0"/>
              <a:t> АО «НИИАС»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t="9431" b="5690"/>
          <a:stretch>
            <a:fillRect/>
          </a:stretch>
        </p:blipFill>
        <p:spPr bwMode="auto">
          <a:xfrm>
            <a:off x="8039422" y="1413570"/>
            <a:ext cx="389783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t="27490" r="1943" b="12947"/>
          <a:stretch>
            <a:fillRect/>
          </a:stretch>
        </p:blipFill>
        <p:spPr bwMode="auto">
          <a:xfrm>
            <a:off x="4416866" y="1485578"/>
            <a:ext cx="340653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5109" y="1125538"/>
            <a:ext cx="3531865" cy="196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111429" y="3429794"/>
            <a:ext cx="3816425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1800" dirty="0" smtClean="0"/>
              <a:t>в соответствии с п.15 Постановления №470 от 27.04.2026 г. ОАО «РЖД» обеспечит направление файлов обмена информацией в ГИС ЭПД  на основании Соглашения об оказании информационных услуг и предоставлении электронных сервисов №2633/</a:t>
            </a:r>
            <a:r>
              <a:rPr lang="ru-RU" sz="1800" dirty="0" err="1" smtClean="0"/>
              <a:t>р</a:t>
            </a:r>
            <a:r>
              <a:rPr lang="ru-RU" sz="1800" dirty="0" smtClean="0"/>
              <a:t> от 18.12.2017 г.</a:t>
            </a:r>
            <a:endParaRPr lang="ru-RU" sz="18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10055646" y="2853730"/>
            <a:ext cx="288032" cy="5040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702718" y="3069754"/>
            <a:ext cx="288032" cy="5040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b="17851"/>
          <a:stretch>
            <a:fillRect/>
          </a:stretch>
        </p:blipFill>
        <p:spPr bwMode="auto">
          <a:xfrm>
            <a:off x="6311230" y="888549"/>
            <a:ext cx="2088232" cy="1965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-26590"/>
            <a:ext cx="978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Виды электронной цифровой подписи</a:t>
            </a:r>
            <a:endParaRPr lang="en-US" sz="3200" b="1" dirty="0"/>
          </a:p>
        </p:txBody>
      </p:sp>
      <p:pic>
        <p:nvPicPr>
          <p:cNvPr id="1026" name="Picture 2" descr="C:\Users\tcfto_tereshchenkoas\Desktop\Презентации\картинки\17616502050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075" y="909514"/>
            <a:ext cx="1152611" cy="864096"/>
          </a:xfrm>
          <a:prstGeom prst="rect">
            <a:avLst/>
          </a:prstGeom>
          <a:noFill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1486694" y="790466"/>
            <a:ext cx="4104456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 smtClean="0">
                <a:ea typeface="Verdana" pitchFamily="34" charset="0"/>
              </a:rPr>
              <a:t>1) Усиленная неквалифицированная электронная подпись (У</a:t>
            </a:r>
            <a:r>
              <a:rPr lang="ru-RU" sz="1800" b="1" dirty="0" smtClean="0">
                <a:solidFill>
                  <a:srgbClr val="C00000"/>
                </a:solidFill>
                <a:ea typeface="Verdana" pitchFamily="34" charset="0"/>
              </a:rPr>
              <a:t>Н</a:t>
            </a:r>
            <a:r>
              <a:rPr lang="ru-RU" sz="1800" b="1" dirty="0" smtClean="0">
                <a:ea typeface="Verdana" pitchFamily="34" charset="0"/>
              </a:rPr>
              <a:t>ЭП)</a:t>
            </a:r>
          </a:p>
          <a:p>
            <a:pPr>
              <a:lnSpc>
                <a:spcPts val="2000"/>
              </a:lnSpc>
            </a:pPr>
            <a:r>
              <a:rPr lang="ru-RU" sz="1800" dirty="0" smtClean="0">
                <a:ea typeface="Verdana" pitchFamily="34" charset="0"/>
              </a:rPr>
              <a:t>Выпускается удостоверяющим центром АО «НИИАС» (на носителе (</a:t>
            </a:r>
            <a:r>
              <a:rPr lang="en-US" sz="1800" dirty="0" err="1" smtClean="0">
                <a:ea typeface="Verdana" pitchFamily="34" charset="0"/>
              </a:rPr>
              <a:t>eToken</a:t>
            </a:r>
            <a:r>
              <a:rPr lang="en-US" sz="1800" dirty="0" smtClean="0">
                <a:ea typeface="Verdana" pitchFamily="34" charset="0"/>
              </a:rPr>
              <a:t>)</a:t>
            </a:r>
            <a:endParaRPr lang="ru-RU" sz="1800" dirty="0" smtClean="0">
              <a:ea typeface="Verdana" pitchFamily="34" charset="0"/>
            </a:endParaRPr>
          </a:p>
        </p:txBody>
      </p:sp>
      <p:grpSp>
        <p:nvGrpSpPr>
          <p:cNvPr id="2" name="Google Shape;5118;p68">
            <a:extLst>
              <a:ext uri="{FF2B5EF4-FFF2-40B4-BE49-F238E27FC236}">
                <a16:creationId xmlns:a16="http://schemas.microsoft.com/office/drawing/2014/main" xmlns="" id="{7DC1E7CB-27F1-47D6-8861-28966BA433EB}"/>
              </a:ext>
            </a:extLst>
          </p:cNvPr>
          <p:cNvGrpSpPr/>
          <p:nvPr/>
        </p:nvGrpSpPr>
        <p:grpSpPr>
          <a:xfrm>
            <a:off x="406574" y="2061642"/>
            <a:ext cx="864096" cy="648071"/>
            <a:chOff x="6264525" y="842250"/>
            <a:chExt cx="423500" cy="481825"/>
          </a:xfrm>
          <a:solidFill>
            <a:srgbClr val="FF0000"/>
          </a:solidFill>
        </p:grpSpPr>
        <p:sp>
          <p:nvSpPr>
            <p:cNvPr id="40" name="Google Shape;5119;p68">
              <a:extLst>
                <a:ext uri="{FF2B5EF4-FFF2-40B4-BE49-F238E27FC236}">
                  <a16:creationId xmlns:a16="http://schemas.microsoft.com/office/drawing/2014/main" xmlns="" id="{1A3A7D71-EECF-4C57-BEDC-026D5C6C596F}"/>
                </a:ext>
              </a:extLst>
            </p:cNvPr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1" name="Google Shape;5120;p68">
              <a:extLst>
                <a:ext uri="{FF2B5EF4-FFF2-40B4-BE49-F238E27FC236}">
                  <a16:creationId xmlns:a16="http://schemas.microsoft.com/office/drawing/2014/main" xmlns="" id="{2D83619A-7BF6-4B1E-872A-9A8FCEB41290}"/>
                </a:ext>
              </a:extLst>
            </p:cNvPr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" name="Google Shape;5121;p68">
              <a:extLst>
                <a:ext uri="{FF2B5EF4-FFF2-40B4-BE49-F238E27FC236}">
                  <a16:creationId xmlns:a16="http://schemas.microsoft.com/office/drawing/2014/main" xmlns="" id="{09E24B7B-269D-4C4F-820D-89693DEAE36C}"/>
                </a:ext>
              </a:extLst>
            </p:cNvPr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3" name="Google Shape;5122;p68">
              <a:extLst>
                <a:ext uri="{FF2B5EF4-FFF2-40B4-BE49-F238E27FC236}">
                  <a16:creationId xmlns:a16="http://schemas.microsoft.com/office/drawing/2014/main" xmlns="" id="{CDEE9935-3645-4E42-BE6F-DF2FB528F954}"/>
                </a:ext>
              </a:extLst>
            </p:cNvPr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" name="Google Shape;5123;p68">
              <a:extLst>
                <a:ext uri="{FF2B5EF4-FFF2-40B4-BE49-F238E27FC236}">
                  <a16:creationId xmlns:a16="http://schemas.microsoft.com/office/drawing/2014/main" xmlns="" id="{019F0C93-F2E7-425B-A5A3-4D39E4EBF959}"/>
                </a:ext>
              </a:extLst>
            </p:cNvPr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5" name="Google Shape;5124;p68">
              <a:extLst>
                <a:ext uri="{FF2B5EF4-FFF2-40B4-BE49-F238E27FC236}">
                  <a16:creationId xmlns:a16="http://schemas.microsoft.com/office/drawing/2014/main" xmlns="" id="{B316DBA0-3456-411E-B8B8-78148D942A80}"/>
                </a:ext>
              </a:extLst>
            </p:cNvPr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6" name="Google Shape;5125;p68">
              <a:extLst>
                <a:ext uri="{FF2B5EF4-FFF2-40B4-BE49-F238E27FC236}">
                  <a16:creationId xmlns:a16="http://schemas.microsoft.com/office/drawing/2014/main" xmlns="" id="{CCBF50C8-08E6-4F19-8ED1-B085D833452C}"/>
                </a:ext>
              </a:extLst>
            </p:cNvPr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910630" y="2853730"/>
            <a:ext cx="9937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</a:t>
            </a:r>
            <a:r>
              <a:rPr lang="ru-RU" sz="3200" b="1" dirty="0" smtClean="0"/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 сентября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itchFamily="18" charset="0"/>
              </a:rPr>
              <a:t>2026г. добавляется новый вид подписи</a:t>
            </a:r>
            <a:endParaRPr lang="ru-RU" sz="32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2710830" y="3429794"/>
            <a:ext cx="72728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a typeface="Verdana" pitchFamily="34" charset="0"/>
              </a:rPr>
              <a:t>Усиленная квалифицированная электронная подпись (У</a:t>
            </a:r>
            <a:r>
              <a:rPr lang="ru-RU" sz="2000" b="1" dirty="0" smtClean="0">
                <a:solidFill>
                  <a:srgbClr val="C00000"/>
                </a:solidFill>
                <a:ea typeface="Verdana" pitchFamily="34" charset="0"/>
              </a:rPr>
              <a:t>К</a:t>
            </a:r>
            <a:r>
              <a:rPr lang="ru-RU" sz="2000" b="1" dirty="0" smtClean="0">
                <a:ea typeface="Verdana" pitchFamily="34" charset="0"/>
              </a:rPr>
              <a:t>ЭП)</a:t>
            </a:r>
          </a:p>
          <a:p>
            <a:r>
              <a:rPr lang="ru-RU" sz="1800" dirty="0" smtClean="0">
                <a:ea typeface="Verdana" pitchFamily="34" charset="0"/>
              </a:rPr>
              <a:t>Выпускается любым аккредитованным удостоверяющим центром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>
            <a:off x="910631" y="3357786"/>
            <a:ext cx="924103" cy="85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550590" y="4221882"/>
            <a:ext cx="5635769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ea typeface="Verdana" pitchFamily="34" charset="0"/>
              </a:rPr>
              <a:t>Текущее состояние (было, есть)</a:t>
            </a:r>
            <a:endParaRPr lang="ru-RU" sz="2000" dirty="0" smtClean="0">
              <a:ea typeface="Verdana" pitchFamily="34" charset="0"/>
            </a:endParaRPr>
          </a:p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C00000"/>
                </a:solidFill>
                <a:ea typeface="Verdana" pitchFamily="34" charset="0"/>
              </a:rPr>
              <a:t>подписание в АС ЭТРАН НП: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0" y="4221882"/>
            <a:ext cx="12190413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0" y="4653930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err="1" smtClean="0"/>
              <a:t>жд</a:t>
            </a:r>
            <a:r>
              <a:rPr lang="ru-RU" sz="1800" u="sng" dirty="0" smtClean="0"/>
              <a:t> накладная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1774726" y="4653930"/>
            <a:ext cx="309634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smtClean="0"/>
              <a:t>остальные документы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-25474" y="4943703"/>
            <a:ext cx="1558702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УНЭП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1846734" y="4941962"/>
            <a:ext cx="1558702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УНЭП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50590" y="5590034"/>
            <a:ext cx="3724353" cy="3524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C00000"/>
                </a:solidFill>
                <a:ea typeface="Verdana" pitchFamily="34" charset="0"/>
              </a:rPr>
              <a:t>подписание в Личном кабинете: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0" y="5806058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err="1" smtClean="0"/>
              <a:t>жд</a:t>
            </a:r>
            <a:r>
              <a:rPr lang="ru-RU" sz="1800" u="sng" dirty="0" smtClean="0"/>
              <a:t> накладная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1774726" y="5806058"/>
            <a:ext cx="309634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smtClean="0"/>
              <a:t>остальные документы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-25474" y="6166098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</p:txBody>
      </p: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1846734" y="6166098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</p:txBody>
      </p:sp>
      <p:sp>
        <p:nvSpPr>
          <p:cNvPr id="61" name="Стрелка вправо 60"/>
          <p:cNvSpPr/>
          <p:nvPr/>
        </p:nvSpPr>
        <p:spPr>
          <a:xfrm>
            <a:off x="4222998" y="4653930"/>
            <a:ext cx="3096344" cy="115212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C 1</a:t>
            </a:r>
            <a:r>
              <a:rPr lang="ru-RU" dirty="0" smtClean="0">
                <a:solidFill>
                  <a:srgbClr val="C00000"/>
                </a:solidFill>
              </a:rPr>
              <a:t> сентября 2026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7869933" y="4221882"/>
            <a:ext cx="5635769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ea typeface="Verdana" pitchFamily="34" charset="0"/>
              </a:rPr>
              <a:t>Целевое состояние (станет)</a:t>
            </a:r>
            <a:endParaRPr lang="ru-RU" sz="2000" dirty="0" smtClean="0">
              <a:ea typeface="Verdana" pitchFamily="34" charset="0"/>
            </a:endParaRPr>
          </a:p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C00000"/>
                </a:solidFill>
                <a:ea typeface="Verdana" pitchFamily="34" charset="0"/>
              </a:rPr>
              <a:t>подписание в АС ЭТРАН НП:</a:t>
            </a: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7319343" y="4653930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err="1" smtClean="0"/>
              <a:t>жд</a:t>
            </a:r>
            <a:r>
              <a:rPr lang="ru-RU" sz="1800" u="sng" dirty="0" smtClean="0"/>
              <a:t> накладная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9094069" y="4653930"/>
            <a:ext cx="309634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smtClean="0"/>
              <a:t>остальные документы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7344816" y="5013970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УКЭП</a:t>
            </a:r>
          </a:p>
        </p:txBody>
      </p:sp>
      <p:sp>
        <p:nvSpPr>
          <p:cNvPr id="66" name="Rectangle 1"/>
          <p:cNvSpPr>
            <a:spLocks noChangeArrowheads="1"/>
          </p:cNvSpPr>
          <p:nvPr/>
        </p:nvSpPr>
        <p:spPr bwMode="auto">
          <a:xfrm>
            <a:off x="9166077" y="4946014"/>
            <a:ext cx="1558702" cy="78803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УНЭП</a:t>
            </a:r>
          </a:p>
          <a:p>
            <a:pPr defTabSz="91440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  <a:p>
            <a:pPr defTabSz="91440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УКЭП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7869933" y="5590034"/>
            <a:ext cx="3724353" cy="3524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solidFill>
                  <a:srgbClr val="C00000"/>
                </a:solidFill>
                <a:ea typeface="Verdana" pitchFamily="34" charset="0"/>
              </a:rPr>
              <a:t>подписание в Личном кабинете:</a:t>
            </a: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7319343" y="5806058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err="1" smtClean="0"/>
              <a:t>жд</a:t>
            </a:r>
            <a:r>
              <a:rPr lang="ru-RU" sz="1800" u="sng" dirty="0" smtClean="0"/>
              <a:t> накладная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9" name="Rectangle 1"/>
          <p:cNvSpPr>
            <a:spLocks noChangeArrowheads="1"/>
          </p:cNvSpPr>
          <p:nvPr/>
        </p:nvSpPr>
        <p:spPr bwMode="auto">
          <a:xfrm>
            <a:off x="9094069" y="5806058"/>
            <a:ext cx="309634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u="sng" dirty="0" smtClean="0"/>
              <a:t>остальные документы</a:t>
            </a:r>
            <a:endParaRPr lang="ru-RU" sz="1800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7293869" y="6166098"/>
            <a:ext cx="155870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УКЭП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166077" y="6072162"/>
            <a:ext cx="1558702" cy="55720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ПЭП</a:t>
            </a:r>
          </a:p>
          <a:p>
            <a:pPr defTabSz="91440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800" dirty="0" smtClean="0"/>
              <a:t>УКЭП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190550" y="477466"/>
            <a:ext cx="5635769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</a:rPr>
              <a:t>В АС ЭТРАН НП:</a:t>
            </a:r>
            <a:endParaRPr lang="ru-RU" sz="2000" dirty="0" smtClean="0">
              <a:solidFill>
                <a:srgbClr val="FF0000"/>
              </a:solidFill>
              <a:ea typeface="Verdana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6959302" y="560701"/>
            <a:ext cx="4320480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</a:rPr>
              <a:t>В Личном кабинете Клиента:</a:t>
            </a:r>
            <a:endParaRPr lang="ru-RU" sz="2000" dirty="0" smtClean="0">
              <a:solidFill>
                <a:srgbClr val="FF0000"/>
              </a:solidFill>
              <a:ea typeface="Verdana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1486694" y="2205658"/>
            <a:ext cx="5635769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 smtClean="0">
                <a:ea typeface="Verdana" pitchFamily="34" charset="0"/>
              </a:rPr>
              <a:t>2) Простая подпись (ПЭП) </a:t>
            </a:r>
            <a:r>
              <a:rPr lang="ru-RU" sz="1800" dirty="0" smtClean="0">
                <a:ea typeface="Verdana" pitchFamily="34" charset="0"/>
              </a:rPr>
              <a:t>(код на </a:t>
            </a:r>
            <a:r>
              <a:rPr lang="en-US" sz="1800" dirty="0" smtClean="0">
                <a:ea typeface="Verdana" pitchFamily="34" charset="0"/>
              </a:rPr>
              <a:t>e-mail</a:t>
            </a:r>
            <a:r>
              <a:rPr lang="ru-RU" sz="1800" dirty="0" smtClean="0">
                <a:ea typeface="Verdana" pitchFamily="34" charset="0"/>
              </a:rPr>
              <a:t>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8111430" y="981522"/>
            <a:ext cx="3769889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 smtClean="0">
                <a:ea typeface="Verdana" pitchFamily="34" charset="0"/>
              </a:rPr>
              <a:t>1) Простая подпись (ПЭП) </a:t>
            </a:r>
            <a:r>
              <a:rPr lang="ru-RU" sz="1800" dirty="0" smtClean="0">
                <a:ea typeface="Verdana" pitchFamily="34" charset="0"/>
              </a:rPr>
              <a:t>(</a:t>
            </a:r>
            <a:r>
              <a:rPr lang="ru-RU" sz="1800" dirty="0" smtClean="0">
                <a:ea typeface="Times New Roman" pitchFamily="18" charset="0"/>
                <a:cs typeface="Arial" pitchFamily="34" charset="0"/>
              </a:rPr>
              <a:t>пароль учетной записи при авторизации</a:t>
            </a:r>
            <a:r>
              <a:rPr lang="ru-RU" sz="1800" dirty="0" smtClean="0">
                <a:ea typeface="Verdan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3311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82638" y="2997746"/>
            <a:ext cx="4896544" cy="2448272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rgbClr val="FF0000"/>
                </a:solidFill>
              </a:rPr>
              <a:t>УКЭП на руководителя организации</a:t>
            </a:r>
            <a:endParaRPr lang="ru-RU" sz="1600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 у руководителя в сертификате УКЭП зашифрованы одновременно и его личные данные и реквизиты самой организации или ИП</a:t>
            </a: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0550" y="765498"/>
            <a:ext cx="11737304" cy="122413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800" b="1" dirty="0" smtClean="0">
                <a:solidFill>
                  <a:srgbClr val="FF0000"/>
                </a:solidFill>
              </a:rPr>
              <a:t>УКЭП</a:t>
            </a:r>
            <a:r>
              <a:rPr lang="ru-RU" sz="1800" dirty="0" smtClean="0">
                <a:solidFill>
                  <a:schemeClr val="tx1"/>
                </a:solidFill>
              </a:rPr>
              <a:t> – цифровой аналог собственноручной подписи. Обеспечивает наивысший уровень защиты и применяется в различных сферах деятельности, где требуется подтверждение подлинности и целостности информации. Документ с такой подписью имеет полную юридическую силу везде, где закон не требует оформлять документ только на бумаге. Её можно использовать для взаимодействия с госорганами: сдавать отчётность, регистрировать </a:t>
            </a:r>
            <a:r>
              <a:rPr lang="ru-RU" sz="1800" dirty="0" err="1" smtClean="0">
                <a:solidFill>
                  <a:schemeClr val="tx1"/>
                </a:solidFill>
              </a:rPr>
              <a:t>юрлица</a:t>
            </a:r>
            <a:r>
              <a:rPr lang="ru-RU" sz="1800" dirty="0" smtClean="0">
                <a:solidFill>
                  <a:schemeClr val="tx1"/>
                </a:solidFill>
              </a:rPr>
              <a:t>, участвовать в электронных торгах. 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83238" y="2997746"/>
            <a:ext cx="4896544" cy="2448272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rgbClr val="FF0000"/>
                </a:solidFill>
              </a:rPr>
              <a:t>УКЭП на физическое лицо </a:t>
            </a: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rgbClr val="FF0000"/>
                </a:solidFill>
              </a:rPr>
              <a:t>(для работника организации)</a:t>
            </a: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</a:rPr>
              <a:t> в сертификате УКЭП только его личные персональные данные (ФИО, СНИЛС, ИНН)</a:t>
            </a: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262558" y="77356"/>
            <a:ext cx="11593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a typeface="Verdana" pitchFamily="34" charset="0"/>
              </a:rPr>
              <a:t>Усиленная квалифицированная электронная подпись (УКЭП)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0550" y="2061642"/>
            <a:ext cx="11737304" cy="7920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dirty="0" smtClean="0">
              <a:solidFill>
                <a:schemeClr val="tx1"/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Обмен документами в электронном виде в АС ЭТРАН НП и Личном кабинете осуществляется в рамках Соглашения об оказании информационных услуг и предоставления электронных сервисов (оферта) №2633/</a:t>
            </a:r>
            <a:r>
              <a:rPr lang="ru-RU" sz="1800" dirty="0" err="1" smtClean="0">
                <a:solidFill>
                  <a:schemeClr val="tx1"/>
                </a:solidFill>
              </a:rPr>
              <a:t>р</a:t>
            </a:r>
            <a:r>
              <a:rPr lang="ru-RU" sz="1800" dirty="0" smtClean="0">
                <a:solidFill>
                  <a:schemeClr val="tx1"/>
                </a:solidFill>
              </a:rPr>
              <a:t> от 18.12.2017 г. </a:t>
            </a:r>
          </a:p>
          <a:p>
            <a:pPr algn="ctr">
              <a:lnSpc>
                <a:spcPts val="16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 На текущий момент проходят согласования изменения текста оферты в части подписания документов УКЭП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54646" y="5648598"/>
            <a:ext cx="10297145" cy="1021556"/>
          </a:xfrm>
          <a:prstGeom prst="roundRect">
            <a:avLst/>
          </a:prstGeom>
          <a:solidFill>
            <a:schemeClr val="accent1">
              <a:alpha val="49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УКЭП  можно выпустить в </a:t>
            </a:r>
            <a:r>
              <a:rPr lang="ru-RU" sz="1800" u="sng" dirty="0" smtClean="0"/>
              <a:t>любом коммерческом </a:t>
            </a:r>
            <a:r>
              <a:rPr lang="ru-RU" sz="1800" dirty="0" smtClean="0"/>
              <a:t>аккредитованном  удостоверяющем центре (УЦ) Перечень из 44 УЦ размещен на сайте МИНЦИФРЫ: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err="1" smtClean="0">
                <a:hlinkClick r:id="rId2"/>
              </a:rPr>
              <a:t>digital.gov.ru</a:t>
            </a:r>
            <a:r>
              <a:rPr lang="ru-RU" sz="1800" dirty="0" smtClean="0"/>
              <a:t> / Популярное / Аккредитация удостоверяющих центров</a:t>
            </a:r>
          </a:p>
        </p:txBody>
      </p:sp>
      <p:pic>
        <p:nvPicPr>
          <p:cNvPr id="3077" name="Picture 5" descr="C:\Users\tcfto_tereshchenkoas\Desktop\Презентации\картинки\1761650205047.jpe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82838" y="3141762"/>
            <a:ext cx="1440160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C:\Users\tcfto_tereshchenkoas\Desktop\Презентации\картинки\176165020505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3438" y="3141762"/>
            <a:ext cx="1536171" cy="864096"/>
          </a:xfrm>
          <a:prstGeom prst="rect">
            <a:avLst/>
          </a:prstGeom>
          <a:noFill/>
        </p:spPr>
      </p:pic>
      <p:sp>
        <p:nvSpPr>
          <p:cNvPr id="17" name="Пятно 1 16"/>
          <p:cNvSpPr/>
          <p:nvPr/>
        </p:nvSpPr>
        <p:spPr>
          <a:xfrm rot="1352966">
            <a:off x="10149497" y="3013818"/>
            <a:ext cx="1440160" cy="1152128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Нужна МЧД!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126" y="0"/>
            <a:ext cx="1368152" cy="111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Скругленный прямоугольник 30"/>
          <p:cNvSpPr/>
          <p:nvPr/>
        </p:nvSpPr>
        <p:spPr>
          <a:xfrm>
            <a:off x="5303118" y="909514"/>
            <a:ext cx="1656184" cy="43204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Руководитель организации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655046" y="1557586"/>
            <a:ext cx="3096344" cy="43204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выпускает УКЭП от имени юридического лица (ЮЛ)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6095206" y="1989634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2926854" y="2205658"/>
            <a:ext cx="5112568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является пользователем АС ЭТРАН НП / ЛК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214886" y="2709714"/>
            <a:ext cx="720080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Да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247334" y="3357786"/>
            <a:ext cx="720080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Нет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6095206" y="1341562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190550" y="5662042"/>
            <a:ext cx="3600400" cy="79208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подписать накладные и/или прочие документы в АС ЭТРАН НП / ЛК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9263558" y="4581922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Оформить МЧД на других работников – пользователей </a:t>
            </a: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АС ЭТРАН НП / ЛК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50590" y="3213770"/>
            <a:ext cx="4824536" cy="50405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Генеральный директор является </a:t>
            </a:r>
            <a:r>
              <a:rPr lang="ru-RU" sz="1600" b="1" u="sng" dirty="0" smtClean="0">
                <a:solidFill>
                  <a:schemeClr val="tx1"/>
                </a:solidFill>
              </a:rPr>
              <a:t>единственным</a:t>
            </a:r>
            <a:r>
              <a:rPr lang="ru-RU" sz="1600" dirty="0" smtClean="0">
                <a:solidFill>
                  <a:schemeClr val="tx1"/>
                </a:solidFill>
              </a:rPr>
              <a:t> пользователем АС ЭТРАН НП / ЛК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22598" y="3933850"/>
            <a:ext cx="2952328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Да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58" name="Прямая со стрелкой 57"/>
          <p:cNvCxnSpPr>
            <a:endCxn id="40" idx="0"/>
          </p:cNvCxnSpPr>
          <p:nvPr/>
        </p:nvCxnSpPr>
        <p:spPr>
          <a:xfrm>
            <a:off x="3574926" y="2493690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endCxn id="41" idx="0"/>
          </p:cNvCxnSpPr>
          <p:nvPr/>
        </p:nvCxnSpPr>
        <p:spPr>
          <a:xfrm>
            <a:off x="7607374" y="2493690"/>
            <a:ext cx="0" cy="86409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40" idx="2"/>
          </p:cNvCxnSpPr>
          <p:nvPr/>
        </p:nvCxnSpPr>
        <p:spPr>
          <a:xfrm>
            <a:off x="3574926" y="2997746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2062758" y="3717826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2062758" y="4221882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41" idx="2"/>
            <a:endCxn id="70" idx="0"/>
          </p:cNvCxnSpPr>
          <p:nvPr/>
        </p:nvCxnSpPr>
        <p:spPr>
          <a:xfrm>
            <a:off x="7607374" y="3645818"/>
            <a:ext cx="0" cy="9361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Скругленный прямоугольник 66"/>
          <p:cNvSpPr/>
          <p:nvPr/>
        </p:nvSpPr>
        <p:spPr>
          <a:xfrm>
            <a:off x="4439022" y="4509914"/>
            <a:ext cx="720080" cy="2880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Нет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8" name="Прямая со стрелкой 67"/>
          <p:cNvCxnSpPr>
            <a:endCxn id="67" idx="0"/>
          </p:cNvCxnSpPr>
          <p:nvPr/>
        </p:nvCxnSpPr>
        <p:spPr>
          <a:xfrm>
            <a:off x="4799062" y="3717826"/>
            <a:ext cx="0" cy="7920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6311230" y="4581922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выпустить УКЭП на физическое лицо – пользователя </a:t>
            </a:r>
          </a:p>
          <a:p>
            <a:pPr algn="ctr"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АС ЭТРАН НП / ЛК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75" name="Прямая со стрелкой 74"/>
          <p:cNvCxnSpPr>
            <a:stCxn id="67" idx="3"/>
            <a:endCxn id="70" idx="1"/>
          </p:cNvCxnSpPr>
          <p:nvPr/>
        </p:nvCxnSpPr>
        <p:spPr>
          <a:xfrm>
            <a:off x="5159102" y="4653930"/>
            <a:ext cx="1152128" cy="68407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1"/>
          <p:cNvSpPr>
            <a:spLocks noChangeArrowheads="1"/>
          </p:cNvSpPr>
          <p:nvPr/>
        </p:nvSpPr>
        <p:spPr bwMode="auto">
          <a:xfrm>
            <a:off x="118542" y="74877"/>
            <a:ext cx="3672408" cy="2043113"/>
          </a:xfrm>
          <a:prstGeom prst="roundRect">
            <a:avLst/>
          </a:prstGeom>
          <a:solidFill>
            <a:schemeClr val="accent1">
              <a:alpha val="49000"/>
            </a:schemeClr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УКЭП  можно выпустить в </a:t>
            </a:r>
            <a:r>
              <a:rPr lang="ru-RU" sz="1800" u="sng" dirty="0" smtClean="0"/>
              <a:t>любом коммерческом </a:t>
            </a:r>
            <a:r>
              <a:rPr lang="ru-RU" sz="1800" dirty="0" smtClean="0"/>
              <a:t>аккредитованном  удостоверяющем центре (УЦ) Перечень из 44 УЦ размещен на сайте МИНЦИФРЫ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u="sng" dirty="0" smtClean="0">
                <a:hlinkClick r:id="rId4"/>
              </a:rPr>
              <a:t>https://digital.gov.ru/activity/gos-uslugi/akkreditacziya-udostoveryayushhih-czentrov</a:t>
            </a:r>
            <a:endParaRPr lang="ru-RU" sz="1800" dirty="0" smtClean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183439" y="117426"/>
            <a:ext cx="3816424" cy="2664296"/>
          </a:xfrm>
          <a:prstGeom prst="round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5468" y="189434"/>
            <a:ext cx="3530378" cy="73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01961" y="959993"/>
            <a:ext cx="3481877" cy="81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71469" y="1808142"/>
            <a:ext cx="3456385" cy="86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Скругленный прямоугольник 37"/>
          <p:cNvSpPr/>
          <p:nvPr/>
        </p:nvSpPr>
        <p:spPr>
          <a:xfrm>
            <a:off x="190550" y="4437906"/>
            <a:ext cx="3600400" cy="100811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сменить тип подписи пользователю на УКЭП</a:t>
            </a:r>
          </a:p>
          <a:p>
            <a:pPr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В АС ЭТРАН НП: через заявку на оказание услуг</a:t>
            </a:r>
          </a:p>
          <a:p>
            <a:pPr>
              <a:lnSpc>
                <a:spcPts val="16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В ЛК: через Профиль пользователя</a:t>
            </a: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1990750" y="5446018"/>
            <a:ext cx="0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люс 53"/>
          <p:cNvSpPr/>
          <p:nvPr/>
        </p:nvSpPr>
        <p:spPr>
          <a:xfrm>
            <a:off x="8903518" y="5157986"/>
            <a:ext cx="360040" cy="288032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 стрелкой 80"/>
          <p:cNvCxnSpPr/>
          <p:nvPr/>
        </p:nvCxnSpPr>
        <p:spPr>
          <a:xfrm flipH="1" flipV="1">
            <a:off x="3862958" y="5302002"/>
            <a:ext cx="2376264" cy="21602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-26590"/>
            <a:ext cx="978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Машиночитаемая доверенность (МЧД)</a:t>
            </a:r>
            <a:endParaRPr lang="en-US" sz="3200" b="1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6743278" y="765498"/>
            <a:ext cx="5112568" cy="3223578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b="1" dirty="0" smtClean="0">
                <a:ea typeface="Verdana" pitchFamily="34" charset="0"/>
              </a:rPr>
              <a:t>МЧД- </a:t>
            </a:r>
            <a:r>
              <a:rPr lang="ru-RU" sz="1800" dirty="0" smtClean="0"/>
              <a:t>это электронный аналог бумажной доверенности. МЧД определяет, как физическое лицо может действовать от имени бизнеса, когда заверяет документы </a:t>
            </a:r>
            <a:r>
              <a:rPr lang="ru-RU" sz="1800" dirty="0" err="1" smtClean="0"/>
              <a:t>онлайн</a:t>
            </a:r>
            <a:endParaRPr lang="ru-RU" sz="1800" dirty="0" smtClean="0"/>
          </a:p>
          <a:p>
            <a:pPr>
              <a:lnSpc>
                <a:spcPts val="2000"/>
              </a:lnSpc>
            </a:pPr>
            <a:r>
              <a:rPr lang="ru-RU" sz="1800" dirty="0" smtClean="0"/>
              <a:t>МЧД — это файл в формате XML</a:t>
            </a:r>
          </a:p>
          <a:p>
            <a:pPr>
              <a:lnSpc>
                <a:spcPts val="2000"/>
              </a:lnSpc>
            </a:pPr>
            <a:r>
              <a:rPr lang="ru-RU" sz="1800" dirty="0" smtClean="0"/>
              <a:t>Система ЭДО автоматически считывает информацию из МЧД и подтверждает подпись сотрудника</a:t>
            </a:r>
          </a:p>
          <a:p>
            <a:pPr>
              <a:lnSpc>
                <a:spcPts val="2000"/>
              </a:lnSpc>
            </a:pPr>
            <a:r>
              <a:rPr lang="ru-RU" sz="1400" dirty="0" smtClean="0">
                <a:ea typeface="Verdana" pitchFamily="34" charset="0"/>
              </a:rPr>
              <a:t>* На текущий момент АС ЭТРАН НП и ЛК не проверяют наличие МЧД, но в целевом состоянии наличие МЧД обязательно</a:t>
            </a:r>
            <a:endParaRPr lang="ru-RU" sz="1400" dirty="0">
              <a:ea typeface="Verdana" pitchFamily="34" charset="0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46534" y="2565698"/>
            <a:ext cx="6624736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2. Подписание файла МЧД квалифицированной ЭП руководителя</a:t>
            </a:r>
            <a:endParaRPr lang="ru-RU" sz="1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34" y="693490"/>
            <a:ext cx="53816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46534" y="405458"/>
            <a:ext cx="381642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1. Создание файла МЧД</a:t>
            </a:r>
            <a:endParaRPr lang="ru-RU" sz="1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542" y="2925738"/>
            <a:ext cx="44672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542" y="5013970"/>
            <a:ext cx="53530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46534" y="4581922"/>
            <a:ext cx="8136904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3. Регистрация МЧД в реестре ФНС</a:t>
            </a:r>
            <a:endParaRPr lang="ru-RU" sz="1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1310" y="4853930"/>
            <a:ext cx="44291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7031310" y="4560381"/>
            <a:ext cx="504056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 smtClean="0"/>
              <a:t>4. Подписание документов связкой УКЭП + МЧД</a:t>
            </a:r>
            <a:endParaRPr lang="ru-RU" sz="18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11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-98598"/>
            <a:ext cx="9781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Изменение типа подписи в АС ЭТРАН НП</a:t>
            </a:r>
            <a:endParaRPr lang="en-US" sz="3000" b="1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6654" y="549474"/>
            <a:ext cx="1302600" cy="132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4846" y="621482"/>
            <a:ext cx="3783250" cy="103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Штриховая стрелка вправо 38"/>
          <p:cNvSpPr/>
          <p:nvPr/>
        </p:nvSpPr>
        <p:spPr>
          <a:xfrm>
            <a:off x="2566814" y="981522"/>
            <a:ext cx="432048" cy="216024"/>
          </a:xfrm>
          <a:prstGeom prst="strip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214886" y="909514"/>
            <a:ext cx="1512168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333450"/>
            <a:ext cx="432048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defTabSz="890695">
              <a:lnSpc>
                <a:spcPts val="1800"/>
              </a:lnSpc>
            </a:pPr>
            <a:r>
              <a:rPr lang="ru-RU" altLang="zh-CN" sz="1600" dirty="0" smtClean="0">
                <a:solidFill>
                  <a:srgbClr val="FF0000"/>
                </a:solidFill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1. Добавление УКЭП в оферту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6654" y="1658938"/>
            <a:ext cx="656272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Скругленный прямоугольник 43"/>
          <p:cNvSpPr/>
          <p:nvPr/>
        </p:nvSpPr>
        <p:spPr>
          <a:xfrm>
            <a:off x="1342678" y="5374010"/>
            <a:ext cx="4752528" cy="21602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943078" y="2410649"/>
            <a:ext cx="504056" cy="21602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375126" y="2349674"/>
            <a:ext cx="52565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0695"/>
            <a:r>
              <a:rPr lang="ru-RU" altLang="zh-CN" sz="1200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 Нажать на значок «Поиск», подтянется номер оферты ЭОД 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270670" y="6238106"/>
            <a:ext cx="4752528" cy="14401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095206" y="6022082"/>
            <a:ext cx="4680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0695"/>
            <a:r>
              <a:rPr lang="ru-RU" altLang="zh-CN" sz="1200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Выбрать Усиленную квалифицированную подпись</a:t>
            </a:r>
          </a:p>
          <a:p>
            <a:pPr defTabSz="890695"/>
            <a:r>
              <a:rPr lang="ru-RU" altLang="zh-CN" sz="1200" b="1" dirty="0" smtClean="0">
                <a:solidFill>
                  <a:srgbClr val="FF0000"/>
                </a:solidFill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! Не снимайте галочки с других типов подписей 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-98598"/>
            <a:ext cx="9781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Изменение типа подписи в АС ЭТРАН НП</a:t>
            </a:r>
            <a:endParaRPr lang="en-US" sz="3000" b="1" dirty="0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558" y="621482"/>
            <a:ext cx="1013243" cy="103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4686" y="621482"/>
            <a:ext cx="3783250" cy="103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Штриховая стрелка вправо 38"/>
          <p:cNvSpPr/>
          <p:nvPr/>
        </p:nvSpPr>
        <p:spPr>
          <a:xfrm>
            <a:off x="1270670" y="981522"/>
            <a:ext cx="432048" cy="216024"/>
          </a:xfrm>
          <a:prstGeom prst="strip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774726" y="909514"/>
            <a:ext cx="1512168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333450"/>
            <a:ext cx="983962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defTabSz="890695">
              <a:lnSpc>
                <a:spcPts val="1800"/>
              </a:lnSpc>
            </a:pPr>
            <a:r>
              <a:rPr lang="ru-RU" altLang="zh-CN" sz="1600" dirty="0" smtClean="0">
                <a:solidFill>
                  <a:srgbClr val="FF0000"/>
                </a:solidFill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2. Изменение типа подписи для пользователя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50" y="1773238"/>
            <a:ext cx="713422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Скругленный прямоугольник 44"/>
          <p:cNvSpPr/>
          <p:nvPr/>
        </p:nvSpPr>
        <p:spPr>
          <a:xfrm>
            <a:off x="4006974" y="2482656"/>
            <a:ext cx="360040" cy="22705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295006" y="2421682"/>
            <a:ext cx="3024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0695"/>
            <a:r>
              <a:rPr lang="ru-RU" altLang="zh-CN" sz="1200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 Нажать на значок «Поиск», подтянется номер оферты ЭОД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566" y="4869954"/>
            <a:ext cx="4752528" cy="21602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0550" y="6238106"/>
            <a:ext cx="864096" cy="288032"/>
          </a:xfrm>
          <a:prstGeom prst="roundRect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35366" y="3282583"/>
            <a:ext cx="44958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 стрелкой 15"/>
          <p:cNvCxnSpPr/>
          <p:nvPr/>
        </p:nvCxnSpPr>
        <p:spPr>
          <a:xfrm flipV="1">
            <a:off x="1198662" y="4941962"/>
            <a:ext cx="6264696" cy="151216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8039422" y="5010775"/>
            <a:ext cx="352839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0695"/>
            <a:r>
              <a:rPr lang="ru-RU" altLang="zh-CN" sz="1200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Выбрать нужного сотрудника и тип подписи </a:t>
            </a:r>
            <a:r>
              <a:rPr lang="ru-RU" altLang="zh-CN" sz="1200" b="1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Усиленная квалифицированная</a:t>
            </a:r>
          </a:p>
          <a:p>
            <a:pPr defTabSz="890695">
              <a:spcBef>
                <a:spcPts val="600"/>
              </a:spcBef>
            </a:pPr>
            <a:r>
              <a:rPr lang="ru-RU" altLang="zh-CN" sz="1200" dirty="0" smtClean="0"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СНИЛС вносить без пробелов и дефисов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391351" y="6213257"/>
            <a:ext cx="4799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90695"/>
            <a:r>
              <a:rPr lang="ru-RU" altLang="zh-CN" sz="1200" b="1" dirty="0" smtClean="0">
                <a:solidFill>
                  <a:srgbClr val="FF0000"/>
                </a:solidFill>
                <a:latin typeface="RussianRail G Pro Medium" pitchFamily="50" charset="-52"/>
                <a:ea typeface="Verdana" panose="020B0604030504040204" pitchFamily="34" charset="0"/>
                <a:cs typeface="+mn-ea"/>
                <a:sym typeface="+mn-lt"/>
              </a:rPr>
              <a:t>! После подписания заявки, для активации нового                   типа ЭП, необходимо выйти из АС ЭТРАН НП и зайти заново с паролем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574" y="1125538"/>
            <a:ext cx="689241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05B99C-F795-4F73-9C02-F74CCA1C6B86}"/>
              </a:ext>
            </a:extLst>
          </p:cNvPr>
          <p:cNvSpPr txBox="1"/>
          <p:nvPr/>
        </p:nvSpPr>
        <p:spPr>
          <a:xfrm>
            <a:off x="1342679" y="139492"/>
            <a:ext cx="9781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Изменение типа подписи в Личном кабинете Клиента</a:t>
            </a:r>
            <a:endParaRPr lang="en-US" sz="3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87094" y="1701602"/>
            <a:ext cx="2160240" cy="43204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6574" y="4509914"/>
            <a:ext cx="6120680" cy="93610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D13E4E-2F54-4D3F-84DC-1FCB8892AC7F}"/>
              </a:ext>
            </a:extLst>
          </p:cNvPr>
          <p:cNvSpPr txBox="1"/>
          <p:nvPr/>
        </p:nvSpPr>
        <p:spPr>
          <a:xfrm>
            <a:off x="8183438" y="837506"/>
            <a:ext cx="3744416" cy="152098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800" dirty="0" smtClean="0">
                <a:ea typeface="Verdana" pitchFamily="34" charset="0"/>
              </a:rPr>
              <a:t>Для подписания документов УКЭП в Личном кабинете,  необходимо в разделе «Профиль» / Настройки учетной записи» / выбрать «Квалифицированная»</a:t>
            </a:r>
            <a:endParaRPr lang="ru-RU" sz="1400" dirty="0">
              <a:ea typeface="Verdana" pitchFamily="34" charset="0"/>
            </a:endParaRPr>
          </a:p>
        </p:txBody>
      </p:sp>
      <p:cxnSp>
        <p:nvCxnSpPr>
          <p:cNvPr id="9" name="Прямая со стрелкой 8"/>
          <p:cNvCxnSpPr>
            <a:stCxn id="7" idx="2"/>
          </p:cNvCxnSpPr>
          <p:nvPr/>
        </p:nvCxnSpPr>
        <p:spPr>
          <a:xfrm flipH="1">
            <a:off x="5159102" y="2358490"/>
            <a:ext cx="4896544" cy="287150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622598" y="515798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19784</TotalTime>
  <Words>2138</Words>
  <Application>Microsoft Office PowerPoint</Application>
  <PresentationFormat>Произвольный</PresentationFormat>
  <Paragraphs>217</Paragraphs>
  <Slides>14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User1</cp:lastModifiedBy>
  <cp:revision>1441</cp:revision>
  <dcterms:created xsi:type="dcterms:W3CDTF">2023-12-19T05:06:43Z</dcterms:created>
  <dcterms:modified xsi:type="dcterms:W3CDTF">2026-07-23T10:07:21Z</dcterms:modified>
</cp:coreProperties>
</file>