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1" r:id="rId3"/>
    <p:sldId id="260" r:id="rId4"/>
    <p:sldId id="264" r:id="rId5"/>
    <p:sldId id="265" r:id="rId6"/>
    <p:sldId id="270" r:id="rId7"/>
    <p:sldId id="271" r:id="rId8"/>
    <p:sldId id="266" r:id="rId9"/>
    <p:sldId id="267" r:id="rId10"/>
    <p:sldId id="273" r:id="rId11"/>
    <p:sldId id="274" r:id="rId12"/>
    <p:sldId id="276" r:id="rId13"/>
    <p:sldId id="275" r:id="rId14"/>
    <p:sldId id="277" r:id="rId15"/>
    <p:sldId id="279" r:id="rId16"/>
    <p:sldId id="280" r:id="rId17"/>
    <p:sldId id="278" r:id="rId18"/>
    <p:sldId id="282" r:id="rId19"/>
    <p:sldId id="272" r:id="rId20"/>
    <p:sldId id="281" r:id="rId21"/>
    <p:sldId id="295" r:id="rId22"/>
    <p:sldId id="296" r:id="rId23"/>
    <p:sldId id="283" r:id="rId24"/>
    <p:sldId id="284" r:id="rId25"/>
    <p:sldId id="293" r:id="rId26"/>
    <p:sldId id="294" r:id="rId27"/>
    <p:sldId id="297" r:id="rId28"/>
    <p:sldId id="298" r:id="rId29"/>
    <p:sldId id="299" r:id="rId30"/>
    <p:sldId id="300" r:id="rId31"/>
    <p:sldId id="301" r:id="rId32"/>
    <p:sldId id="302" r:id="rId33"/>
    <p:sldId id="30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12" userDrawn="1">
          <p15:clr>
            <a:srgbClr val="A4A3A4"/>
          </p15:clr>
        </p15:guide>
        <p15:guide id="2" pos="67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2D4"/>
    <a:srgbClr val="425A69"/>
    <a:srgbClr val="A8A9AD"/>
    <a:srgbClr val="E21A1A"/>
    <a:srgbClr val="000000"/>
    <a:srgbClr val="E6E6E6"/>
    <a:srgbClr val="8093A1"/>
    <a:srgbClr val="88B5D8"/>
    <a:srgbClr val="0073AE"/>
    <a:srgbClr val="C2C7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54" autoAdjust="0"/>
  </p:normalViewPr>
  <p:slideViewPr>
    <p:cSldViewPr snapToGrid="0" showGuides="1">
      <p:cViewPr>
        <p:scale>
          <a:sx n="100" d="100"/>
          <a:sy n="100" d="100"/>
        </p:scale>
        <p:origin x="-954" y="-192"/>
      </p:cViewPr>
      <p:guideLst>
        <p:guide orient="horz" pos="3612"/>
        <p:guide pos="67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A8CBE-8096-4F43-96C0-FEE702840776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32022-9589-4CE8-925D-614158748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477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3853" y="8638032"/>
            <a:ext cx="2972547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9" tIns="46514" rIns="93029" bIns="46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1FBF8C-2144-4A7C-AC12-3815A729A36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83" tIns="46541" rIns="93083" bIns="4654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0E6789-701F-4012-8E59-51B02070298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868299-0F07-4C20-92EC-81A3F62D366C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3883853" y="8639496"/>
            <a:ext cx="2972547" cy="4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9" tIns="46528" rIns="93059" bIns="465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0A70-BF6B-43EA-9DB8-7A892A9E3CA3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696913"/>
            <a:ext cx="607536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xmlns="" id="{3E6F795B-ECAF-46FD-9973-5FA0D434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1735" y="4328524"/>
            <a:ext cx="5014573" cy="4116482"/>
          </a:xfrm>
        </p:spPr>
        <p:txBody>
          <a:bodyPr lIns="93059" tIns="46528" rIns="93059" bIns="46528"/>
          <a:lstStyle/>
          <a:p>
            <a:pPr marL="172856" indent="-172856">
              <a:lnSpc>
                <a:spcPts val="1512"/>
              </a:lnSpc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60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32022-9589-4CE8-925D-61415874878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29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3DE79C-E31E-4CC9-9474-EEF141FAE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C20253-1D12-4745-9CE7-18C1616B8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DF0501-F74E-4935-93A8-12F48B71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5E0BFB-DEF2-4A14-979D-8E80268E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1BFCCA-19D8-44EB-83E4-736C3E30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08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C4A091-A437-439F-8CFB-124CADC89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B923921-7DB0-4628-9C35-A73D85281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3EA609-5356-4AC4-9B64-85A33990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900722-5A22-4DFE-9448-B2E208CD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A720DF-0B36-4B1F-B2AE-DDA896D0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13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F49F101-2053-4B5D-BCAA-42E104F4A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AAF794-6B08-4CBF-9B9D-BAB7D7CCE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4B3ED4-69B4-41CD-BE06-3600091C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4D0670-E622-4E29-982D-995AE4A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909246-84F6-4A58-B22F-8326463C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65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A9F1F-C419-4956-A6D0-23BEE90B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C5B5D5-ABE2-4486-81E1-157759B4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FF94A2-2A39-4369-BA37-6316D6CA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9DE12D-2DB8-4CAA-9053-07172BD7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46957E-3A45-4F1E-831F-C4298C5A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34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9CAD1-AFEA-45A5-AAA5-4A402EB2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EDB55D7-3909-4412-9B05-B8D8EF62F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090BA7-74FE-4136-98D6-5E9C2801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73E361-8669-4C11-84B5-714AD852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7C7E30-56B1-401A-840C-2D3EC314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230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F7249-CA0E-4D02-B5EB-E117478E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FDD11E-9539-429A-B7D1-601064E6C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9F6E9D-3AA0-44DA-BA0E-6D74C7394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7FBEFB0-CBDB-4754-A968-A0693FD0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F77C4E-2282-445D-A177-9505599F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F9AC48-289C-4855-9256-41A8FB09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91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0C7964-97E4-4EF9-BC7C-F5AE4AED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033C2A4-841B-44C5-B2F0-3423D1DA7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CB8F722-416F-4B8C-BD0D-221E96B36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3B54AAE-E4D9-4656-9932-E7E57E266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627574F-5221-463C-9E1D-0169AA261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2C4E989-DCD7-4FCC-96A5-2903FA39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1F11BAB-C616-454A-91F1-60117725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0A23F52-F851-46F2-A9D2-1D6A4DB3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97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B89594-6B23-4503-8050-E2004CD3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75B29E9-7A76-49F9-8E0C-133A13AB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4FAC90-737D-4CD9-AD4F-74C0D39B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179F553-1BA6-487C-8920-858CB1FC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53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5634423-96A8-4A56-8281-CCBDD5BE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01692BF-E672-4182-A691-91483CA1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82A321-7061-4BB7-B8AC-43BB81EF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672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900CA9-D93B-46F3-98F3-4C4635FB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88FC35-9A7A-498E-8D42-CA7BB2AA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0554D6-D808-4D2A-B22A-ADB53FBCC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6FD6E0-B85D-4C96-8230-48171F3C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84FF4D8-8CAE-46C2-B798-ED35BC1F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369EAF-F8A9-4E2A-A465-9BEB14C8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306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109D9E-B14F-4F86-A42F-CC851787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47F951F-011E-4B46-B16A-7B9E62752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B5125EE-1440-4BD6-9FA4-69324824C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1319E3-9297-4CD3-B2CF-918DE89B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7203A9-CEBD-4E06-952C-EB8139A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7C907E-5D84-4609-9E11-EC177EFC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169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D55AC-AEB2-4951-81C9-84B71D2B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1A5992-BA5E-4F79-A285-C24EE9EAF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4C6E82-D2D3-4192-80CD-2A1ED282F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B0CD9-5469-40C4-B413-99E2434E10C9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B889C7-5946-4344-96AF-CD5E9F1B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EA6E0-3FB4-4408-96AF-0E21D86BD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B8AF5-0607-4464-86E4-F7F219A45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301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rgo.rzd.ru/ru/9866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jpg@01DB7625.2C8FCA10" TargetMode="Externa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4;p30">
            <a:extLst>
              <a:ext uri="{FF2B5EF4-FFF2-40B4-BE49-F238E27FC236}">
                <a16:creationId xmlns:a16="http://schemas.microsoft.com/office/drawing/2014/main" xmlns="" id="{8BE8F993-A44C-4560-8219-A29489BA734D}"/>
              </a:ext>
            </a:extLst>
          </p:cNvPr>
          <p:cNvSpPr/>
          <p:nvPr/>
        </p:nvSpPr>
        <p:spPr>
          <a:xfrm flipH="1">
            <a:off x="5795041" y="545690"/>
            <a:ext cx="6402939" cy="6312310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455;p30">
            <a:extLst>
              <a:ext uri="{FF2B5EF4-FFF2-40B4-BE49-F238E27FC236}">
                <a16:creationId xmlns:a16="http://schemas.microsoft.com/office/drawing/2014/main" xmlns="" id="{29B3E458-C0D1-4465-8F14-BA292B1D7EA9}"/>
              </a:ext>
            </a:extLst>
          </p:cNvPr>
          <p:cNvSpPr/>
          <p:nvPr/>
        </p:nvSpPr>
        <p:spPr>
          <a:xfrm rot="18900000">
            <a:off x="10501031" y="1049788"/>
            <a:ext cx="1439891" cy="16618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458;p30">
            <a:extLst>
              <a:ext uri="{FF2B5EF4-FFF2-40B4-BE49-F238E27FC236}">
                <a16:creationId xmlns:a16="http://schemas.microsoft.com/office/drawing/2014/main" xmlns="" id="{33608E84-4DD6-4358-8967-36DFAF4A5141}"/>
              </a:ext>
            </a:extLst>
          </p:cNvPr>
          <p:cNvSpPr/>
          <p:nvPr/>
        </p:nvSpPr>
        <p:spPr>
          <a:xfrm rot="18900410">
            <a:off x="6137494" y="4154659"/>
            <a:ext cx="2593077" cy="472195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459;p30">
            <a:extLst>
              <a:ext uri="{FF2B5EF4-FFF2-40B4-BE49-F238E27FC236}">
                <a16:creationId xmlns:a16="http://schemas.microsoft.com/office/drawing/2014/main" xmlns="" id="{72607B1A-79C6-4851-B7EA-02BE10338543}"/>
              </a:ext>
            </a:extLst>
          </p:cNvPr>
          <p:cNvSpPr/>
          <p:nvPr/>
        </p:nvSpPr>
        <p:spPr>
          <a:xfrm rot="18900410">
            <a:off x="9710294" y="2685872"/>
            <a:ext cx="2572854" cy="472195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460;p30">
            <a:extLst>
              <a:ext uri="{FF2B5EF4-FFF2-40B4-BE49-F238E27FC236}">
                <a16:creationId xmlns:a16="http://schemas.microsoft.com/office/drawing/2014/main" xmlns="" id="{B1E8597D-BB8C-4AA1-96CA-CEA93191BCB9}"/>
              </a:ext>
            </a:extLst>
          </p:cNvPr>
          <p:cNvSpPr/>
          <p:nvPr/>
        </p:nvSpPr>
        <p:spPr>
          <a:xfrm rot="18900410">
            <a:off x="8643804" y="909314"/>
            <a:ext cx="2941004" cy="89044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461;p30">
            <a:extLst>
              <a:ext uri="{FF2B5EF4-FFF2-40B4-BE49-F238E27FC236}">
                <a16:creationId xmlns:a16="http://schemas.microsoft.com/office/drawing/2014/main" xmlns="" id="{DB9A3475-5F1A-4D3C-BD95-5E556EAFE2BE}"/>
              </a:ext>
            </a:extLst>
          </p:cNvPr>
          <p:cNvSpPr/>
          <p:nvPr/>
        </p:nvSpPr>
        <p:spPr>
          <a:xfrm rot="18900410">
            <a:off x="6015921" y="5120639"/>
            <a:ext cx="2977608" cy="690509"/>
          </a:xfrm>
          <a:prstGeom prst="roundRect">
            <a:avLst>
              <a:gd name="adj" fmla="val 50000"/>
            </a:avLst>
          </a:prstGeom>
          <a:solidFill>
            <a:srgbClr val="425A6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oogle Shape;462;p30">
            <a:extLst>
              <a:ext uri="{FF2B5EF4-FFF2-40B4-BE49-F238E27FC236}">
                <a16:creationId xmlns:a16="http://schemas.microsoft.com/office/drawing/2014/main" xmlns="" id="{3EE56BF0-75D6-4AEF-B8F2-1298549F9F51}"/>
              </a:ext>
            </a:extLst>
          </p:cNvPr>
          <p:cNvGrpSpPr/>
          <p:nvPr/>
        </p:nvGrpSpPr>
        <p:grpSpPr>
          <a:xfrm>
            <a:off x="3221247" y="5087532"/>
            <a:ext cx="1286788" cy="106672"/>
            <a:chOff x="-5917975" y="4362225"/>
            <a:chExt cx="890250" cy="73800"/>
          </a:xfrm>
        </p:grpSpPr>
        <p:sp>
          <p:nvSpPr>
            <p:cNvPr id="11" name="Google Shape;463;p30">
              <a:extLst>
                <a:ext uri="{FF2B5EF4-FFF2-40B4-BE49-F238E27FC236}">
                  <a16:creationId xmlns:a16="http://schemas.microsoft.com/office/drawing/2014/main" xmlns="" id="{B847E249-1579-4CA8-80A8-142E9B13F7BC}"/>
                </a:ext>
              </a:extLst>
            </p:cNvPr>
            <p:cNvSpPr/>
            <p:nvPr/>
          </p:nvSpPr>
          <p:spPr>
            <a:xfrm>
              <a:off x="-5917975" y="4362225"/>
              <a:ext cx="73800" cy="73800"/>
            </a:xfrm>
            <a:prstGeom prst="ellipse">
              <a:avLst/>
            </a:pr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" name="Google Shape;464;p30">
              <a:extLst>
                <a:ext uri="{FF2B5EF4-FFF2-40B4-BE49-F238E27FC236}">
                  <a16:creationId xmlns:a16="http://schemas.microsoft.com/office/drawing/2014/main" xmlns="" id="{B7ED4A7A-CD58-4341-ACDA-BA5EA8B81331}"/>
                </a:ext>
              </a:extLst>
            </p:cNvPr>
            <p:cNvSpPr/>
            <p:nvPr/>
          </p:nvSpPr>
          <p:spPr>
            <a:xfrm>
              <a:off x="-5713862" y="4362225"/>
              <a:ext cx="73800" cy="73800"/>
            </a:xfrm>
            <a:prstGeom prst="ellipse">
              <a:avLst/>
            </a:pr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" name="Google Shape;465;p30">
              <a:extLst>
                <a:ext uri="{FF2B5EF4-FFF2-40B4-BE49-F238E27FC236}">
                  <a16:creationId xmlns:a16="http://schemas.microsoft.com/office/drawing/2014/main" xmlns="" id="{163B3343-3F97-45FA-B2EC-E4677A5FEADF}"/>
                </a:ext>
              </a:extLst>
            </p:cNvPr>
            <p:cNvSpPr/>
            <p:nvPr/>
          </p:nvSpPr>
          <p:spPr>
            <a:xfrm>
              <a:off x="-5509750" y="4362225"/>
              <a:ext cx="73800" cy="73800"/>
            </a:xfrm>
            <a:prstGeom prst="ellipse">
              <a:avLst/>
            </a:pr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" name="Google Shape;466;p30">
              <a:extLst>
                <a:ext uri="{FF2B5EF4-FFF2-40B4-BE49-F238E27FC236}">
                  <a16:creationId xmlns:a16="http://schemas.microsoft.com/office/drawing/2014/main" xmlns="" id="{4661E756-5846-4D77-85D1-D2B324A32CE0}"/>
                </a:ext>
              </a:extLst>
            </p:cNvPr>
            <p:cNvSpPr/>
            <p:nvPr/>
          </p:nvSpPr>
          <p:spPr>
            <a:xfrm>
              <a:off x="-5305637" y="4362225"/>
              <a:ext cx="73800" cy="73800"/>
            </a:xfrm>
            <a:prstGeom prst="ellipse">
              <a:avLst/>
            </a:pr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" name="Google Shape;467;p30">
              <a:extLst>
                <a:ext uri="{FF2B5EF4-FFF2-40B4-BE49-F238E27FC236}">
                  <a16:creationId xmlns:a16="http://schemas.microsoft.com/office/drawing/2014/main" xmlns="" id="{FF875B7E-3E7E-47D3-9B03-39A83F576ED7}"/>
                </a:ext>
              </a:extLst>
            </p:cNvPr>
            <p:cNvSpPr/>
            <p:nvPr/>
          </p:nvSpPr>
          <p:spPr>
            <a:xfrm>
              <a:off x="-5101525" y="4362225"/>
              <a:ext cx="73800" cy="73800"/>
            </a:xfrm>
            <a:prstGeom prst="ellipse">
              <a:avLst/>
            </a:pr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0B74A6-C9D9-44B5-BA2A-87A48D6F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728573" y="1811383"/>
            <a:ext cx="4509660" cy="4170317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475;p30">
            <a:extLst>
              <a:ext uri="{FF2B5EF4-FFF2-40B4-BE49-F238E27FC236}">
                <a16:creationId xmlns:a16="http://schemas.microsoft.com/office/drawing/2014/main" xmlns="" id="{DD41952F-16B5-4AAD-A202-7A110D614E41}"/>
              </a:ext>
            </a:extLst>
          </p:cNvPr>
          <p:cNvSpPr/>
          <p:nvPr/>
        </p:nvSpPr>
        <p:spPr>
          <a:xfrm>
            <a:off x="5191125" y="2914650"/>
            <a:ext cx="2803782" cy="2875408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474;p30">
            <a:extLst>
              <a:ext uri="{FF2B5EF4-FFF2-40B4-BE49-F238E27FC236}">
                <a16:creationId xmlns:a16="http://schemas.microsoft.com/office/drawing/2014/main" xmlns="" id="{203AC701-3998-4E4E-8484-37AA95A4B3EE}"/>
              </a:ext>
            </a:extLst>
          </p:cNvPr>
          <p:cNvSpPr/>
          <p:nvPr/>
        </p:nvSpPr>
        <p:spPr>
          <a:xfrm rot="18900000">
            <a:off x="8981944" y="6207070"/>
            <a:ext cx="1439891" cy="16618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2291744" y="791969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RussianRail G Pro Medium" panose="02000605040000020004" pitchFamily="50" charset="-52"/>
              </a:rPr>
              <a:t>Октябрьский ТЦФТО</a:t>
            </a:r>
            <a:endParaRPr lang="en-US" sz="2400" dirty="0">
              <a:latin typeface="RussianRail G Pro Medium" panose="02000605040000020004" pitchFamily="50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336733" y="322540"/>
            <a:ext cx="723524" cy="4413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313934" y="1847883"/>
            <a:ext cx="54107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Информационные услуги и сервисы</a:t>
            </a:r>
          </a:p>
          <a:p>
            <a:pPr algn="ctr"/>
            <a:endParaRPr lang="en-US" sz="2400" dirty="0">
              <a:latin typeface="RussianRail G Pro Medium" panose="02000605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9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10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9368398" y="1209674"/>
            <a:ext cx="99451" cy="1809750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971976" y="4000501"/>
            <a:ext cx="1848549" cy="1932936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1071273" y="339121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8847013" y="5974260"/>
            <a:ext cx="1649921" cy="89451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845349" y="572452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8BDE4B-0C8B-4D84-B9C6-F36A11048906}"/>
              </a:ext>
            </a:extLst>
          </p:cNvPr>
          <p:cNvSpPr txBox="1"/>
          <p:nvPr/>
        </p:nvSpPr>
        <p:spPr>
          <a:xfrm>
            <a:off x="325285" y="4863230"/>
            <a:ext cx="6770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/>
            <a:r>
              <a:rPr lang="ru-RU" sz="1400" b="1" dirty="0" smtClean="0">
                <a:latin typeface="RussianRail G Pro Medium" pitchFamily="50" charset="-52"/>
                <a:cs typeface="Arial" charset="0"/>
              </a:rPr>
              <a:t>Личный кабинет Клиента позволяет: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получить </a:t>
            </a:r>
            <a:r>
              <a:rPr lang="ru-RU" sz="1400" dirty="0">
                <a:latin typeface="RussianRail G Pro Medium" pitchFamily="50" charset="-52"/>
                <a:cs typeface="Arial" charset="0"/>
              </a:rPr>
              <a:t>информационные </a:t>
            </a:r>
            <a:r>
              <a:rPr lang="ru-RU" sz="1400" dirty="0" smtClean="0">
                <a:latin typeface="RussianRail G Pro Medium" pitchFamily="50" charset="-52"/>
                <a:cs typeface="Arial" charset="0"/>
              </a:rPr>
              <a:t>услуги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оформить </a:t>
            </a:r>
            <a:r>
              <a:rPr lang="ru-RU" sz="1400" dirty="0">
                <a:latin typeface="RussianRail G Pro Medium" pitchFamily="50" charset="-52"/>
                <a:cs typeface="Arial" charset="0"/>
              </a:rPr>
              <a:t>и подписать </a:t>
            </a:r>
            <a:r>
              <a:rPr lang="ru-RU" sz="1400" dirty="0" smtClean="0">
                <a:latin typeface="RussianRail G Pro Medium" pitchFamily="50" charset="-52"/>
                <a:cs typeface="Arial" charset="0"/>
              </a:rPr>
              <a:t>документы (в т.ч. перевозочные и финансовые)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спланировать погрузку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подписать Единый договор на оказание транспортных услуг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заключить договор на эксплуатацию пути </a:t>
            </a:r>
            <a:r>
              <a:rPr lang="ru-RU" sz="1400" dirty="0" err="1" smtClean="0">
                <a:latin typeface="RussianRail G Pro Medium" pitchFamily="50" charset="-52"/>
                <a:cs typeface="Arial" charset="0"/>
              </a:rPr>
              <a:t>необщего</a:t>
            </a:r>
            <a:r>
              <a:rPr lang="ru-RU" sz="1400" dirty="0" smtClean="0">
                <a:latin typeface="RussianRail G Pro Medium" pitchFamily="50" charset="-52"/>
                <a:cs typeface="Arial" charset="0"/>
              </a:rPr>
              <a:t> пользования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разместить рекламный баннер организации</a:t>
            </a:r>
          </a:p>
          <a:p>
            <a:pPr defTabSz="1219170" fontAlgn="base"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cs typeface="Arial" charset="0"/>
              </a:rPr>
              <a:t> направлять обращения в единый </a:t>
            </a:r>
            <a:r>
              <a:rPr lang="en-US" sz="1400" dirty="0" smtClean="0">
                <a:latin typeface="RussianRail G Pro Medium" pitchFamily="50" charset="-52"/>
                <a:cs typeface="Arial" charset="0"/>
              </a:rPr>
              <a:t>call-</a:t>
            </a:r>
            <a:r>
              <a:rPr lang="ru-RU" sz="1400" dirty="0" smtClean="0">
                <a:latin typeface="RussianRail G Pro Medium" pitchFamily="50" charset="-52"/>
                <a:cs typeface="Arial" charset="0"/>
              </a:rPr>
              <a:t>центр</a:t>
            </a:r>
            <a:endParaRPr lang="ru-RU" sz="1400" b="1" dirty="0">
              <a:latin typeface="RussianRail G Pro Medium" pitchFamily="50" charset="-52"/>
              <a:cs typeface="Arial" charset="0"/>
            </a:endParaRPr>
          </a:p>
        </p:txBody>
      </p:sp>
      <p:pic>
        <p:nvPicPr>
          <p:cNvPr id="24" name="Google Shape;54;p13">
            <a:extLst>
              <a:ext uri="{FF2B5EF4-FFF2-40B4-BE49-F238E27FC236}">
                <a16:creationId xmlns="" xmlns:a16="http://schemas.microsoft.com/office/drawing/2014/main" id="{5CE1FE16-F654-44DD-9B06-1A78C79267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12861"/>
          <a:stretch/>
        </p:blipFill>
        <p:spPr>
          <a:xfrm>
            <a:off x="0" y="1119775"/>
            <a:ext cx="5105400" cy="409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CC0CB62-7BA5-4C59-A7D7-523E9954B1FD}"/>
              </a:ext>
            </a:extLst>
          </p:cNvPr>
          <p:cNvSpPr txBox="1"/>
          <p:nvPr/>
        </p:nvSpPr>
        <p:spPr>
          <a:xfrm>
            <a:off x="2388913" y="1309356"/>
            <a:ext cx="4659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М</a:t>
            </a:r>
            <a:r>
              <a:rPr lang="ru" sz="1400" dirty="0">
                <a:solidFill>
                  <a:srgbClr val="000000"/>
                </a:solidFill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обильное </a:t>
            </a:r>
            <a:r>
              <a:rPr lang="ru" sz="1400" dirty="0" smtClean="0">
                <a:solidFill>
                  <a:srgbClr val="000000"/>
                </a:solidFill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приложение </a:t>
            </a:r>
            <a:r>
              <a:rPr lang="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РЖД-Груз </a:t>
            </a:r>
            <a:r>
              <a:rPr lang="ru" sz="1400" b="1" dirty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2.0</a:t>
            </a:r>
            <a:endParaRPr lang="ru-RU" sz="1400" b="1" dirty="0">
              <a:solidFill>
                <a:srgbClr val="FF0000"/>
              </a:solidFill>
              <a:latin typeface="RussianRail G Pro Medium" pitchFamily="50" charset="-52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71450" y="1306430"/>
            <a:ext cx="2031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Сайт </a:t>
            </a:r>
            <a:r>
              <a:rPr lang="en-US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  <a:cs typeface="Arial" charset="0"/>
              </a:rPr>
              <a:t>Cargolk.rzd.ru</a:t>
            </a:r>
            <a:endParaRPr lang="ru-RU" sz="1400" b="1" dirty="0">
              <a:solidFill>
                <a:srgbClr val="FF0000"/>
              </a:solidFill>
              <a:latin typeface="RussianRail G Pro Medium" pitchFamily="50" charset="-52"/>
              <a:ea typeface="Verdana" panose="020B0604030504040204" pitchFamily="34" charset="0"/>
            </a:endParaRPr>
          </a:p>
        </p:txBody>
      </p:sp>
      <p:grpSp>
        <p:nvGrpSpPr>
          <p:cNvPr id="43" name="Group 4"/>
          <p:cNvGrpSpPr/>
          <p:nvPr/>
        </p:nvGrpSpPr>
        <p:grpSpPr>
          <a:xfrm>
            <a:off x="6764894" y="4509041"/>
            <a:ext cx="2032923" cy="276999"/>
            <a:chOff x="6659381" y="3337649"/>
            <a:chExt cx="2032923" cy="276999"/>
          </a:xfrm>
        </p:grpSpPr>
        <p:sp>
          <p:nvSpPr>
            <p:cNvPr id="44" name="Freeform 5"/>
            <p:cNvSpPr/>
            <p:nvPr/>
          </p:nvSpPr>
          <p:spPr>
            <a:xfrm>
              <a:off x="6659381" y="3380725"/>
              <a:ext cx="173192" cy="173192"/>
            </a:xfrm>
            <a:custGeom>
              <a:avLst/>
              <a:gdLst>
                <a:gd name="connsiteX0" fmla="*/ 99121 w 464532"/>
                <a:gd name="connsiteY0" fmla="*/ 232266 h 464532"/>
                <a:gd name="connsiteX1" fmla="*/ 125307 w 464532"/>
                <a:gd name="connsiteY1" fmla="*/ 206080 h 464532"/>
                <a:gd name="connsiteX2" fmla="*/ 206080 w 464532"/>
                <a:gd name="connsiteY2" fmla="*/ 206080 h 464532"/>
                <a:gd name="connsiteX3" fmla="*/ 206080 w 464532"/>
                <a:gd name="connsiteY3" fmla="*/ 125307 h 464532"/>
                <a:gd name="connsiteX4" fmla="*/ 232266 w 464532"/>
                <a:gd name="connsiteY4" fmla="*/ 99121 h 464532"/>
                <a:gd name="connsiteX5" fmla="*/ 258452 w 464532"/>
                <a:gd name="connsiteY5" fmla="*/ 125307 h 464532"/>
                <a:gd name="connsiteX6" fmla="*/ 258452 w 464532"/>
                <a:gd name="connsiteY6" fmla="*/ 206080 h 464532"/>
                <a:gd name="connsiteX7" fmla="*/ 339225 w 464532"/>
                <a:gd name="connsiteY7" fmla="*/ 206080 h 464532"/>
                <a:gd name="connsiteX8" fmla="*/ 365411 w 464532"/>
                <a:gd name="connsiteY8" fmla="*/ 232266 h 464532"/>
                <a:gd name="connsiteX9" fmla="*/ 339225 w 464532"/>
                <a:gd name="connsiteY9" fmla="*/ 258452 h 464532"/>
                <a:gd name="connsiteX10" fmla="*/ 258452 w 464532"/>
                <a:gd name="connsiteY10" fmla="*/ 258452 h 464532"/>
                <a:gd name="connsiteX11" fmla="*/ 258452 w 464532"/>
                <a:gd name="connsiteY11" fmla="*/ 339225 h 464532"/>
                <a:gd name="connsiteX12" fmla="*/ 232266 w 464532"/>
                <a:gd name="connsiteY12" fmla="*/ 365411 h 464532"/>
                <a:gd name="connsiteX13" fmla="*/ 206080 w 464532"/>
                <a:gd name="connsiteY13" fmla="*/ 339225 h 464532"/>
                <a:gd name="connsiteX14" fmla="*/ 206080 w 464532"/>
                <a:gd name="connsiteY14" fmla="*/ 258452 h 464532"/>
                <a:gd name="connsiteX15" fmla="*/ 125307 w 464532"/>
                <a:gd name="connsiteY15" fmla="*/ 258452 h 464532"/>
                <a:gd name="connsiteX16" fmla="*/ 99121 w 464532"/>
                <a:gd name="connsiteY16" fmla="*/ 232266 h 464532"/>
                <a:gd name="connsiteX17" fmla="*/ 40610 w 464532"/>
                <a:gd name="connsiteY17" fmla="*/ 232266 h 464532"/>
                <a:gd name="connsiteX18" fmla="*/ 232266 w 464532"/>
                <a:gd name="connsiteY18" fmla="*/ 423921 h 464532"/>
                <a:gd name="connsiteX19" fmla="*/ 423922 w 464532"/>
                <a:gd name="connsiteY19" fmla="*/ 232266 h 464532"/>
                <a:gd name="connsiteX20" fmla="*/ 232266 w 464532"/>
                <a:gd name="connsiteY20" fmla="*/ 40610 h 464532"/>
                <a:gd name="connsiteX21" fmla="*/ 40610 w 464532"/>
                <a:gd name="connsiteY21" fmla="*/ 232266 h 464532"/>
                <a:gd name="connsiteX22" fmla="*/ 0 w 464532"/>
                <a:gd name="connsiteY22" fmla="*/ 232266 h 464532"/>
                <a:gd name="connsiteX23" fmla="*/ 232266 w 464532"/>
                <a:gd name="connsiteY23" fmla="*/ 0 h 464532"/>
                <a:gd name="connsiteX24" fmla="*/ 464532 w 464532"/>
                <a:gd name="connsiteY24" fmla="*/ 232266 h 464532"/>
                <a:gd name="connsiteX25" fmla="*/ 232266 w 464532"/>
                <a:gd name="connsiteY25" fmla="*/ 464532 h 464532"/>
                <a:gd name="connsiteX26" fmla="*/ 0 w 464532"/>
                <a:gd name="connsiteY26" fmla="*/ 232266 h 46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4532" h="464532">
                  <a:moveTo>
                    <a:pt x="99121" y="232266"/>
                  </a:moveTo>
                  <a:cubicBezTo>
                    <a:pt x="99121" y="217804"/>
                    <a:pt x="110845" y="206080"/>
                    <a:pt x="125307" y="206080"/>
                  </a:cubicBezTo>
                  <a:lnTo>
                    <a:pt x="206080" y="206080"/>
                  </a:lnTo>
                  <a:lnTo>
                    <a:pt x="206080" y="125307"/>
                  </a:lnTo>
                  <a:cubicBezTo>
                    <a:pt x="206080" y="110845"/>
                    <a:pt x="217804" y="99121"/>
                    <a:pt x="232266" y="99121"/>
                  </a:cubicBezTo>
                  <a:cubicBezTo>
                    <a:pt x="246728" y="99121"/>
                    <a:pt x="258452" y="110845"/>
                    <a:pt x="258452" y="125307"/>
                  </a:cubicBezTo>
                  <a:lnTo>
                    <a:pt x="258452" y="206080"/>
                  </a:lnTo>
                  <a:lnTo>
                    <a:pt x="339225" y="206080"/>
                  </a:lnTo>
                  <a:cubicBezTo>
                    <a:pt x="353687" y="206080"/>
                    <a:pt x="365411" y="217804"/>
                    <a:pt x="365411" y="232266"/>
                  </a:cubicBezTo>
                  <a:cubicBezTo>
                    <a:pt x="365411" y="246728"/>
                    <a:pt x="353687" y="258452"/>
                    <a:pt x="339225" y="258452"/>
                  </a:cubicBezTo>
                  <a:lnTo>
                    <a:pt x="258452" y="258452"/>
                  </a:lnTo>
                  <a:lnTo>
                    <a:pt x="258452" y="339225"/>
                  </a:lnTo>
                  <a:cubicBezTo>
                    <a:pt x="258452" y="353687"/>
                    <a:pt x="246728" y="365411"/>
                    <a:pt x="232266" y="365411"/>
                  </a:cubicBezTo>
                  <a:cubicBezTo>
                    <a:pt x="217804" y="365411"/>
                    <a:pt x="206080" y="353687"/>
                    <a:pt x="206080" y="339225"/>
                  </a:cubicBezTo>
                  <a:lnTo>
                    <a:pt x="206080" y="258452"/>
                  </a:lnTo>
                  <a:lnTo>
                    <a:pt x="125307" y="258452"/>
                  </a:lnTo>
                  <a:cubicBezTo>
                    <a:pt x="110845" y="258452"/>
                    <a:pt x="99121" y="246728"/>
                    <a:pt x="99121" y="232266"/>
                  </a:cubicBezTo>
                  <a:close/>
                  <a:moveTo>
                    <a:pt x="40610" y="232266"/>
                  </a:moveTo>
                  <a:cubicBezTo>
                    <a:pt x="40610" y="338114"/>
                    <a:pt x="126418" y="423921"/>
                    <a:pt x="232266" y="423921"/>
                  </a:cubicBezTo>
                  <a:cubicBezTo>
                    <a:pt x="338115" y="423921"/>
                    <a:pt x="423922" y="338114"/>
                    <a:pt x="423922" y="232266"/>
                  </a:cubicBezTo>
                  <a:cubicBezTo>
                    <a:pt x="423922" y="126417"/>
                    <a:pt x="338115" y="40610"/>
                    <a:pt x="232266" y="40610"/>
                  </a:cubicBezTo>
                  <a:cubicBezTo>
                    <a:pt x="126418" y="40610"/>
                    <a:pt x="40610" y="126417"/>
                    <a:pt x="40610" y="232266"/>
                  </a:cubicBezTo>
                  <a:close/>
                  <a:moveTo>
                    <a:pt x="0" y="232266"/>
                  </a:moveTo>
                  <a:cubicBezTo>
                    <a:pt x="0" y="103988"/>
                    <a:pt x="103989" y="0"/>
                    <a:pt x="232266" y="0"/>
                  </a:cubicBezTo>
                  <a:cubicBezTo>
                    <a:pt x="360543" y="0"/>
                    <a:pt x="464532" y="103988"/>
                    <a:pt x="464532" y="232266"/>
                  </a:cubicBezTo>
                  <a:cubicBezTo>
                    <a:pt x="464532" y="360543"/>
                    <a:pt x="360543" y="464532"/>
                    <a:pt x="232266" y="464532"/>
                  </a:cubicBezTo>
                  <a:cubicBezTo>
                    <a:pt x="103989" y="464532"/>
                    <a:pt x="0" y="360543"/>
                    <a:pt x="0" y="23226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88513" y="3337649"/>
              <a:ext cx="19037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RussianRail G Pro Medium" pitchFamily="50" charset="-52"/>
                  <a:ea typeface="Verdana" pitchFamily="34" charset="0"/>
                  <a:cs typeface="Lato Medium" panose="020F0502020204030203" pitchFamily="34" charset="0"/>
                </a:rPr>
                <a:t>Доступно в </a:t>
              </a:r>
              <a:r>
                <a:rPr lang="en-US" sz="1200" dirty="0" smtClean="0">
                  <a:latin typeface="RussianRail G Pro Medium" pitchFamily="50" charset="-52"/>
                  <a:ea typeface="Verdana" pitchFamily="34" charset="0"/>
                  <a:cs typeface="Lato Medium" panose="020F0502020204030203" pitchFamily="34" charset="0"/>
                </a:rPr>
                <a:t>Google Play</a:t>
              </a:r>
              <a:endParaRPr lang="en-US" sz="1200" dirty="0">
                <a:latin typeface="RussianRail G Pro Medium" pitchFamily="50" charset="-52"/>
                <a:ea typeface="Verdana" pitchFamily="34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8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83271" y="560681"/>
            <a:ext cx="102942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Личный кабинет Клиента ОАО «РЖД» в сфере грузовых перевозок (Личный кабинет Клиента)</a:t>
            </a:r>
          </a:p>
          <a:p>
            <a:pPr>
              <a:lnSpc>
                <a:spcPts val="1800"/>
              </a:lnSpc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– </a:t>
            </a:r>
            <a:r>
              <a:rPr lang="ru-RU" sz="1400" dirty="0" err="1" smtClean="0">
                <a:latin typeface="RussianRail G Pro Medium" pitchFamily="50" charset="-52"/>
                <a:ea typeface="Verdana" panose="020B0604030504040204" pitchFamily="34" charset="0"/>
              </a:rPr>
              <a:t>онлайн-портал</a:t>
            </a: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 для управления грузоперевозками, доступа к информации о  дислокации вагонов, оформления документов и взаимодействия с ОАО «РЖД.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848850" y="252412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RussianRail G Pro Medium" panose="02000605040000020004" pitchFamily="50" charset="-52"/>
              </a:rPr>
              <a:t>46</a:t>
            </a:r>
            <a:endParaRPr lang="en-US" sz="4000" dirty="0">
              <a:latin typeface="RussianRail G Pro Medium" panose="02000605040000020004" pitchFamily="50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858374" y="1476376"/>
            <a:ext cx="1181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RussianRail G Pro Medium" panose="02000605040000020004" pitchFamily="50" charset="-52"/>
              </a:rPr>
              <a:t>31</a:t>
            </a:r>
            <a:endParaRPr lang="en-US" sz="4000" dirty="0">
              <a:latin typeface="RussianRail G Pro Medium" panose="02000605040000020004" pitchFamily="50" charset="-52"/>
            </a:endParaRPr>
          </a:p>
        </p:txBody>
      </p:sp>
      <p:sp>
        <p:nvSpPr>
          <p:cNvPr id="52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0425428" y="1564338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2000" kern="0" dirty="0" smtClean="0"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тыс.</a:t>
            </a:r>
            <a:endParaRPr lang="ru-RU" sz="2000" kern="0" dirty="0"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791699" y="1990726"/>
            <a:ext cx="3752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RussianRail G Pro Medium" panose="02000605040000020004" pitchFamily="50" charset="-52"/>
              </a:rPr>
              <a:t>организаций</a:t>
            </a:r>
            <a:endParaRPr lang="en-US" sz="1400" dirty="0">
              <a:latin typeface="RussianRail G Pro Medium" panose="02000605040000020004" pitchFamily="50" charset="-52"/>
            </a:endParaRPr>
          </a:p>
        </p:txBody>
      </p:sp>
      <p:sp>
        <p:nvSpPr>
          <p:cNvPr id="54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0358753" y="2612088"/>
            <a:ext cx="1271272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2000" kern="0" dirty="0" smtClean="0"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тыс.</a:t>
            </a:r>
            <a:endParaRPr lang="ru-RU" sz="2000" kern="0" dirty="0"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877424" y="3076576"/>
            <a:ext cx="1828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RussianRail G Pro Medium" panose="02000605040000020004" pitchFamily="50" charset="-52"/>
              </a:rPr>
              <a:t>пользователей</a:t>
            </a:r>
            <a:endParaRPr lang="en-US" sz="1400" dirty="0">
              <a:latin typeface="RussianRail G Pro Medium" panose="02000605040000020004" pitchFamily="50" charset="-52"/>
            </a:endParaRPr>
          </a:p>
        </p:txBody>
      </p:sp>
      <p:pic>
        <p:nvPicPr>
          <p:cNvPr id="56" name="Google Shape;142;p22"/>
          <p:cNvPicPr preferRelativeResize="0"/>
          <p:nvPr/>
        </p:nvPicPr>
        <p:blipFill rotWithShape="1">
          <a:blip r:embed="rId5" cstate="print">
            <a:alphaModFix/>
          </a:blip>
          <a:srcRect l="31981" t="12366" r="34253" b="10775"/>
          <a:stretch/>
        </p:blipFill>
        <p:spPr>
          <a:xfrm>
            <a:off x="6600825" y="1485899"/>
            <a:ext cx="2322443" cy="2924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11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5063100" y="1700514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300386" y="188719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5015474" y="266700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600075" y="1436757"/>
            <a:ext cx="359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Просмотр инструкций</a:t>
            </a:r>
            <a:endParaRPr lang="en-US" sz="2000" dirty="0">
              <a:latin typeface="RussianRail G Pro Medium" pitchFamily="50" charset="-52"/>
            </a:endParaRP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905426" y="4324350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6076949" y="219074"/>
            <a:ext cx="5705476" cy="4524375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80975" y="28714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9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88884" y="28408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1259189" y="4219894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6" y="333375"/>
            <a:ext cx="5508664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73" y="3257550"/>
            <a:ext cx="8608556" cy="3467100"/>
          </a:xfrm>
          <a:prstGeom prst="borderCallout1">
            <a:avLst>
              <a:gd name="adj1" fmla="val 50618"/>
              <a:gd name="adj2" fmla="val 100101"/>
              <a:gd name="adj3" fmla="val 14698"/>
              <a:gd name="adj4" fmla="val 11978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5156248" y="0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12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" y="0"/>
            <a:ext cx="11243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89" y="5438775"/>
            <a:ext cx="1482661" cy="12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3438525" y="133350"/>
            <a:ext cx="443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RussianRail G Pro Medium" pitchFamily="50" charset="-52"/>
              </a:rPr>
              <a:t>быстрые ссылки на создание документов</a:t>
            </a:r>
            <a:endParaRPr lang="en-US" sz="1400" b="1" dirty="0">
              <a:latin typeface="RussianRail G Pro Medium" pitchFamily="50" charset="-52"/>
            </a:endParaRPr>
          </a:p>
        </p:txBody>
      </p:sp>
      <p:sp>
        <p:nvSpPr>
          <p:cNvPr id="28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5400000">
            <a:off x="4533900" y="-2181225"/>
            <a:ext cx="714372" cy="6486527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21A1A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184;p62">
            <a:extLst>
              <a:ext uri="{FF2B5EF4-FFF2-40B4-BE49-F238E27FC236}">
                <a16:creationId xmlns:a16="http://schemas.microsoft.com/office/drawing/2014/main" xmlns="" id="{322F8C04-BEC5-4896-97B8-1884866B2A6E}"/>
              </a:ext>
            </a:extLst>
          </p:cNvPr>
          <p:cNvSpPr/>
          <p:nvPr/>
        </p:nvSpPr>
        <p:spPr>
          <a:xfrm rot="9043661">
            <a:off x="3145568" y="3944709"/>
            <a:ext cx="371574" cy="126110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E21A1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184;p62">
            <a:extLst>
              <a:ext uri="{FF2B5EF4-FFF2-40B4-BE49-F238E27FC236}">
                <a16:creationId xmlns:a16="http://schemas.microsoft.com/office/drawing/2014/main" xmlns="" id="{322F8C04-BEC5-4896-97B8-1884866B2A6E}"/>
              </a:ext>
            </a:extLst>
          </p:cNvPr>
          <p:cNvSpPr/>
          <p:nvPr/>
        </p:nvSpPr>
        <p:spPr>
          <a:xfrm rot="6434281">
            <a:off x="4922424" y="498685"/>
            <a:ext cx="257957" cy="1133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E21A1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3286125" y="3676650"/>
            <a:ext cx="176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RussianRail G Pro Medium" pitchFamily="50" charset="-52"/>
              </a:rPr>
              <a:t>состояние ЕЛС</a:t>
            </a:r>
            <a:endParaRPr lang="en-US" sz="1400" b="1" dirty="0">
              <a:latin typeface="RussianRail G Pro Medium" pitchFamily="50" charset="-52"/>
            </a:endParaRPr>
          </a:p>
        </p:txBody>
      </p:sp>
      <p:sp>
        <p:nvSpPr>
          <p:cNvPr id="4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5400000">
            <a:off x="2200274" y="3514725"/>
            <a:ext cx="476248" cy="1428753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21A1A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447675" y="5210175"/>
            <a:ext cx="176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RussianRail G Pro Medium" pitchFamily="50" charset="-52"/>
              </a:rPr>
              <a:t>инструкции</a:t>
            </a:r>
            <a:endParaRPr lang="en-US" sz="1400" b="1" dirty="0">
              <a:latin typeface="RussianRail G Pro Medium" pitchFamily="50" charset="-52"/>
            </a:endParaRPr>
          </a:p>
        </p:txBody>
      </p:sp>
      <p:sp>
        <p:nvSpPr>
          <p:cNvPr id="42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5400000">
            <a:off x="814388" y="4024315"/>
            <a:ext cx="428622" cy="1523999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21A1A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84;p62">
            <a:extLst>
              <a:ext uri="{FF2B5EF4-FFF2-40B4-BE49-F238E27FC236}">
                <a16:creationId xmlns:a16="http://schemas.microsoft.com/office/drawing/2014/main" xmlns="" id="{322F8C04-BEC5-4896-97B8-1884866B2A6E}"/>
              </a:ext>
            </a:extLst>
          </p:cNvPr>
          <p:cNvSpPr/>
          <p:nvPr/>
        </p:nvSpPr>
        <p:spPr>
          <a:xfrm rot="14051826">
            <a:off x="1316768" y="5106757"/>
            <a:ext cx="371574" cy="126110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E21A1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5400000">
            <a:off x="9172575" y="314329"/>
            <a:ext cx="523871" cy="1228724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21A1A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7753350" y="190500"/>
            <a:ext cx="443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RussianRail G Pro Medium" pitchFamily="50" charset="-52"/>
              </a:rPr>
              <a:t>Расчет перевозки</a:t>
            </a:r>
            <a:endParaRPr lang="en-US" sz="1400" b="1" dirty="0">
              <a:latin typeface="RussianRail G Pro Medium" pitchFamily="50" charset="-52"/>
            </a:endParaRPr>
          </a:p>
        </p:txBody>
      </p:sp>
      <p:sp>
        <p:nvSpPr>
          <p:cNvPr id="46" name="Google Shape;1184;p62">
            <a:extLst>
              <a:ext uri="{FF2B5EF4-FFF2-40B4-BE49-F238E27FC236}">
                <a16:creationId xmlns:a16="http://schemas.microsoft.com/office/drawing/2014/main" xmlns="" id="{322F8C04-BEC5-4896-97B8-1884866B2A6E}"/>
              </a:ext>
            </a:extLst>
          </p:cNvPr>
          <p:cNvSpPr/>
          <p:nvPr/>
        </p:nvSpPr>
        <p:spPr>
          <a:xfrm rot="6434281">
            <a:off x="9646824" y="527261"/>
            <a:ext cx="257957" cy="1133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E21A1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5400000">
            <a:off x="9658349" y="2552703"/>
            <a:ext cx="476247" cy="1828804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21A1A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7553325" y="2762250"/>
            <a:ext cx="443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RussianRail G Pro Medium" pitchFamily="50" charset="-52"/>
              </a:rPr>
              <a:t>документы для подписания</a:t>
            </a:r>
            <a:endParaRPr lang="en-US" sz="1400" b="1" dirty="0">
              <a:latin typeface="RussianRail G Pro Medium" pitchFamily="50" charset="-52"/>
            </a:endParaRPr>
          </a:p>
        </p:txBody>
      </p:sp>
      <p:sp>
        <p:nvSpPr>
          <p:cNvPr id="49" name="Google Shape;1184;p62">
            <a:extLst>
              <a:ext uri="{FF2B5EF4-FFF2-40B4-BE49-F238E27FC236}">
                <a16:creationId xmlns:a16="http://schemas.microsoft.com/office/drawing/2014/main" xmlns="" id="{322F8C04-BEC5-4896-97B8-1884866B2A6E}"/>
              </a:ext>
            </a:extLst>
          </p:cNvPr>
          <p:cNvSpPr/>
          <p:nvPr/>
        </p:nvSpPr>
        <p:spPr>
          <a:xfrm rot="6434281">
            <a:off x="9789699" y="3032336"/>
            <a:ext cx="257957" cy="1133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E21A1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13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7825350" y="1548114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300386" y="188719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7777724" y="114300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8001000" y="541407"/>
            <a:ext cx="359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Раздел «Документы»</a:t>
            </a:r>
            <a:endParaRPr lang="en-US" sz="2000" dirty="0">
              <a:latin typeface="RussianRail G Pro Medium" pitchFamily="50" charset="-52"/>
            </a:endParaRP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905426" y="4324350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790575" y="942975"/>
            <a:ext cx="6505575" cy="5705476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80975" y="28714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9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88884" y="28408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1259189" y="4219894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r="13965" b="17030"/>
          <a:stretch>
            <a:fillRect/>
          </a:stretch>
        </p:blipFill>
        <p:spPr bwMode="auto">
          <a:xfrm>
            <a:off x="952500" y="1028700"/>
            <a:ext cx="6191249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1038225" y="3648075"/>
            <a:ext cx="1466850" cy="153352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8018304" y="13451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36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8096250" y="1269253"/>
            <a:ext cx="39433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>
              <a:lnSpc>
                <a:spcPts val="1800"/>
              </a:lnSpc>
            </a:pPr>
            <a:r>
              <a:rPr lang="ru-RU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Создание документов. </a:t>
            </a:r>
          </a:p>
          <a:p>
            <a:pPr defTabSz="890695">
              <a:lnSpc>
                <a:spcPts val="1800"/>
              </a:lnSpc>
            </a:pPr>
            <a:r>
              <a:rPr lang="ru-RU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Подписание документов, поступивших на подпись и согласование. </a:t>
            </a:r>
          </a:p>
          <a:p>
            <a:pPr defTabSz="890695">
              <a:lnSpc>
                <a:spcPts val="1800"/>
              </a:lnSpc>
            </a:pPr>
            <a:r>
              <a:rPr lang="ru-RU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Поиск документов, ранее оформленных через АС ЭТРАН НП или Личный кабинет Клиента.</a:t>
            </a:r>
          </a:p>
          <a:p>
            <a:pPr defTabSz="890695">
              <a:lnSpc>
                <a:spcPts val="1800"/>
              </a:lnSpc>
            </a:pPr>
            <a:r>
              <a:rPr lang="ru-RU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Доступ к бухгалтерским документам для организаций, работающих без технологии УПД/УКД</a:t>
            </a:r>
            <a:endParaRPr lang="ru-RU" altLang="zh-CN" sz="1400" dirty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sp>
        <p:nvSpPr>
          <p:cNvPr id="4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7699423" y="0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14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Скругленный прямоугольник 32"/>
          <p:cNvSpPr/>
          <p:nvPr/>
        </p:nvSpPr>
        <p:spPr>
          <a:xfrm>
            <a:off x="2571749" y="3276601"/>
            <a:ext cx="1476375" cy="4191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-180975" y="731907"/>
            <a:ext cx="248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Раздел «ЕЛС»</a:t>
            </a:r>
            <a:endParaRPr lang="en-US" sz="2000" dirty="0">
              <a:latin typeface="RussianRail G Pro Medium" pitchFamily="50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14300" y="125219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3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408957" y="235413"/>
            <a:ext cx="48305" cy="5095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88754" y="205952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45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276225" y="1507378"/>
            <a:ext cx="26193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>
              <a:lnSpc>
                <a:spcPts val="1800"/>
              </a:lnSpc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Просмотр текущего остатка на ЕЛС</a:t>
            </a:r>
          </a:p>
          <a:p>
            <a:pPr defTabSz="890695">
              <a:lnSpc>
                <a:spcPts val="1800"/>
              </a:lnSpc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Разбивка сальдо по субсчетам</a:t>
            </a:r>
          </a:p>
          <a:p>
            <a:pPr defTabSz="890695">
              <a:lnSpc>
                <a:spcPts val="1800"/>
              </a:lnSpc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Заказ счета на оплату</a:t>
            </a:r>
          </a:p>
          <a:p>
            <a:pPr defTabSz="890695">
              <a:lnSpc>
                <a:spcPts val="1800"/>
              </a:lnSpc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Установка уровня неснижаемого остатка для получения уведомления</a:t>
            </a:r>
          </a:p>
          <a:p>
            <a:pPr defTabSz="890695">
              <a:lnSpc>
                <a:spcPts val="1800"/>
              </a:lnSpc>
            </a:pPr>
            <a:endParaRPr lang="ru-RU" altLang="zh-CN" sz="1200" dirty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0" y="555878"/>
            <a:ext cx="557213" cy="28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88754" y="16118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0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88754" y="22976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3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88754" y="251672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6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15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8034900" y="1490964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433736" y="8394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8015848" y="-1"/>
            <a:ext cx="45719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7515225" y="531882"/>
            <a:ext cx="359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Раздел «Справки»</a:t>
            </a:r>
            <a:endParaRPr lang="en-US" sz="2000" dirty="0">
              <a:latin typeface="RussianRail G Pro Medium" pitchFamily="50" charset="-52"/>
            </a:endParaRP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905426" y="4324350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8077200" y="201419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9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8551784" y="198362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1259189" y="4219894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Прямоугольник 39"/>
          <p:cNvSpPr/>
          <p:nvPr/>
        </p:nvSpPr>
        <p:spPr>
          <a:xfrm>
            <a:off x="8239125" y="1516903"/>
            <a:ext cx="37242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>
              <a:lnSpc>
                <a:spcPts val="1800"/>
              </a:lnSpc>
            </a:pPr>
            <a:r>
              <a:rPr lang="ru-RU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Участнику перевозки, а также клиенту, обозначенному в накладной как «доверенное лицо на просмотр информации», предоставляется возможность запроса справок </a:t>
            </a:r>
            <a:r>
              <a:rPr lang="en-US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on-line</a:t>
            </a:r>
            <a:r>
              <a:rPr lang="ru-RU" altLang="zh-CN" sz="14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 либо настроить слежение с получением информации на электронную почту</a:t>
            </a:r>
            <a:endParaRPr lang="ru-RU" altLang="zh-CN" sz="1400" dirty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133350"/>
            <a:ext cx="7921071" cy="654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0" y="1057275"/>
            <a:ext cx="1171575" cy="50482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632076" y="206504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RussianRail G Pro Medium" pitchFamily="50" charset="-52"/>
              </a:rPr>
              <a:t>₽₽</a:t>
            </a:r>
            <a:endParaRPr lang="ru-RU" sz="1600" b="1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70551" y="557024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RussianRail G Pro Medium" pitchFamily="50" charset="-52"/>
              </a:rPr>
              <a:t>₽₽</a:t>
            </a:r>
            <a:endParaRPr lang="ru-RU" sz="1600" b="1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9;p49">
            <a:extLst>
              <a:ext uri="{FF2B5EF4-FFF2-40B4-BE49-F238E27FC236}">
                <a16:creationId xmlns:a16="http://schemas.microsoft.com/office/drawing/2014/main" xmlns="" id="{2E0F5578-10FD-41AE-A935-457C35F64544}"/>
              </a:ext>
            </a:extLst>
          </p:cNvPr>
          <p:cNvSpPr/>
          <p:nvPr/>
        </p:nvSpPr>
        <p:spPr>
          <a:xfrm rot="18900000">
            <a:off x="9639147" y="2659719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31;p49">
            <a:extLst>
              <a:ext uri="{FF2B5EF4-FFF2-40B4-BE49-F238E27FC236}">
                <a16:creationId xmlns:a16="http://schemas.microsoft.com/office/drawing/2014/main" xmlns="" id="{D5E26D99-5B71-40EC-B68E-FFE7D5FA54E1}"/>
              </a:ext>
            </a:extLst>
          </p:cNvPr>
          <p:cNvSpPr/>
          <p:nvPr/>
        </p:nvSpPr>
        <p:spPr>
          <a:xfrm rot="16200000" flipH="1">
            <a:off x="5931525" y="12767"/>
            <a:ext cx="6279346" cy="6253813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3500000">
            <a:off x="6119057" y="407756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58AC7C4-71CF-4D75-95EA-2D374E81B1EC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16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6" name="Google Shape;934;p49">
            <a:extLst>
              <a:ext uri="{FF2B5EF4-FFF2-40B4-BE49-F238E27FC236}">
                <a16:creationId xmlns:a16="http://schemas.microsoft.com/office/drawing/2014/main" xmlns="" id="{8B922241-6BAB-4F29-A83C-A3C0FFEB0FEE}"/>
              </a:ext>
            </a:extLst>
          </p:cNvPr>
          <p:cNvSpPr/>
          <p:nvPr/>
        </p:nvSpPr>
        <p:spPr>
          <a:xfrm rot="10800000">
            <a:off x="304798" y="6564630"/>
            <a:ext cx="1343026" cy="4571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34;p49">
            <a:extLst>
              <a:ext uri="{FF2B5EF4-FFF2-40B4-BE49-F238E27FC236}">
                <a16:creationId xmlns:a16="http://schemas.microsoft.com/office/drawing/2014/main" xmlns="" id="{65B74FE9-5C26-4CC9-9CE3-9487E4C3ED0D}"/>
              </a:ext>
            </a:extLst>
          </p:cNvPr>
          <p:cNvSpPr/>
          <p:nvPr/>
        </p:nvSpPr>
        <p:spPr>
          <a:xfrm rot="10800000">
            <a:off x="4991099" y="238124"/>
            <a:ext cx="1033054" cy="1809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405161" y="83944"/>
            <a:ext cx="723524" cy="441362"/>
          </a:xfrm>
          <a:prstGeom prst="rect">
            <a:avLst/>
          </a:prstGeom>
        </p:spPr>
      </p:pic>
      <p:sp>
        <p:nvSpPr>
          <p:cNvPr id="39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10250746" y="4718402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9583804" y="4061176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35;p49">
            <a:extLst>
              <a:ext uri="{FF2B5EF4-FFF2-40B4-BE49-F238E27FC236}">
                <a16:creationId xmlns:a16="http://schemas.microsoft.com/office/drawing/2014/main" xmlns="" id="{EC7F1260-D476-40F4-91E3-60A0EF719F14}"/>
              </a:ext>
            </a:extLst>
          </p:cNvPr>
          <p:cNvSpPr/>
          <p:nvPr/>
        </p:nvSpPr>
        <p:spPr>
          <a:xfrm rot="13500410">
            <a:off x="10441584" y="5391558"/>
            <a:ext cx="2027308" cy="33919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32;p49">
            <a:extLst>
              <a:ext uri="{FF2B5EF4-FFF2-40B4-BE49-F238E27FC236}">
                <a16:creationId xmlns:a16="http://schemas.microsoft.com/office/drawing/2014/main" xmlns="" id="{02A42AD1-CA01-490E-941B-3ABCA3B4B30B}"/>
              </a:ext>
            </a:extLst>
          </p:cNvPr>
          <p:cNvSpPr/>
          <p:nvPr/>
        </p:nvSpPr>
        <p:spPr>
          <a:xfrm rot="13500410">
            <a:off x="5559584" y="891335"/>
            <a:ext cx="2606449" cy="141370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123824" y="1123948"/>
            <a:ext cx="6677026" cy="4648202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7229475" y="111264"/>
            <a:ext cx="4943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RussianRail G Pro Medium" pitchFamily="50" charset="-52"/>
                <a:ea typeface="Verdana" panose="020B0604030504040204" pitchFamily="34" charset="0"/>
              </a:rPr>
              <a:t>Сервис по электронному согласованию и утверждению схем и чертежей размещения и крепления грузов. Доступ к электронной базе схем размещения и крепления грузов</a:t>
            </a:r>
            <a:endParaRPr lang="en-US" sz="2000" dirty="0">
              <a:solidFill>
                <a:schemeClr val="bg1"/>
              </a:solidFill>
              <a:latin typeface="RussianRail G Pro Medium" pitchFamily="50" charset="-52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45" y="1235485"/>
            <a:ext cx="6480655" cy="35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5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45172" y="598781"/>
            <a:ext cx="5388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dirty="0" smtClean="0">
                <a:latin typeface="RussianRail G Pro Medium" pitchFamily="50" charset="-52"/>
                <a:ea typeface="Verdana" panose="020B0604030504040204" pitchFamily="34" charset="0"/>
              </a:rPr>
              <a:t>Раздел «Сервисы»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93699" y="3716986"/>
            <a:ext cx="35361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RussianRail G Pro" pitchFamily="50" charset="-52"/>
                <a:ea typeface="Verdana" pitchFamily="34" charset="0"/>
                <a:cs typeface="Verdana" pitchFamily="34" charset="0"/>
              </a:rPr>
              <a:t>Реализован в 2021 году</a:t>
            </a:r>
          </a:p>
          <a:p>
            <a:r>
              <a:rPr lang="ru-RU" sz="1400" dirty="0" smtClean="0">
                <a:latin typeface="RussianRail G Pro" pitchFamily="50" charset="-52"/>
                <a:ea typeface="Verdana" panose="020B0604030504040204" pitchFamily="34" charset="0"/>
              </a:rPr>
              <a:t>- Полноценный</a:t>
            </a:r>
            <a:r>
              <a:rPr lang="en-US" sz="1400" dirty="0" smtClean="0">
                <a:latin typeface="RussianRail G Pro" pitchFamily="50" charset="-52"/>
                <a:ea typeface="Verdana" panose="020B0604030504040204" pitchFamily="34" charset="0"/>
              </a:rPr>
              <a:t> online</a:t>
            </a:r>
            <a:r>
              <a:rPr lang="ru-RU" sz="1400" dirty="0" smtClean="0">
                <a:latin typeface="RussianRail G Pro" pitchFamily="50" charset="-52"/>
                <a:ea typeface="Verdana" panose="020B0604030504040204" pitchFamily="34" charset="0"/>
              </a:rPr>
              <a:t> сервис предоставления услуги по согласованию схем и эскизов</a:t>
            </a:r>
          </a:p>
          <a:p>
            <a:r>
              <a:rPr lang="ru-RU" sz="1400" dirty="0" smtClean="0">
                <a:latin typeface="RussianRail G Pro" pitchFamily="50" charset="-52"/>
                <a:ea typeface="Verdana" panose="020B0604030504040204" pitchFamily="34" charset="0"/>
              </a:rPr>
              <a:t>- Прозрачность процедуры прохождения всех этапов согласования. Контроль в ЛК Клиента;</a:t>
            </a:r>
          </a:p>
          <a:p>
            <a:r>
              <a:rPr lang="ru-RU" sz="1400" dirty="0" smtClean="0">
                <a:latin typeface="RussianRail G Pro" pitchFamily="50" charset="-52"/>
                <a:ea typeface="Verdana" panose="020B0604030504040204" pitchFamily="34" charset="0"/>
              </a:rPr>
              <a:t>- Сокращение времени от подачи заявки на перевозку груза до отправления вагона</a:t>
            </a:r>
            <a:endParaRPr lang="ru-RU" sz="1400" b="1" dirty="0">
              <a:solidFill>
                <a:srgbClr val="C00000"/>
              </a:solidFill>
              <a:latin typeface="RussianRail G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77383" y="6054209"/>
            <a:ext cx="2165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Бесплатный доступ (просмотр, скачивание)</a:t>
            </a:r>
            <a:endParaRPr lang="ru-RU" sz="1200" dirty="0" smtClean="0">
              <a:latin typeface="RussianRail G Pro Medium" pitchFamily="50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134474" y="2257426"/>
            <a:ext cx="118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200</a:t>
            </a:r>
            <a:endParaRPr lang="en-US" sz="28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3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9720578" y="2316813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1400" kern="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МТУ</a:t>
            </a:r>
            <a:endParaRPr lang="ru-RU" sz="1400" kern="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039224" y="2562226"/>
            <a:ext cx="2419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  сетевых</a:t>
            </a:r>
            <a:endParaRPr lang="en-US" sz="14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744074" y="2762251"/>
            <a:ext cx="172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1050</a:t>
            </a:r>
            <a:endParaRPr lang="en-US" sz="28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6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0549253" y="2821638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1400" kern="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МТУ</a:t>
            </a:r>
            <a:endParaRPr lang="ru-RU" sz="1400" kern="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753599" y="3086101"/>
            <a:ext cx="1733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дорожных</a:t>
            </a:r>
            <a:endParaRPr lang="en-US" sz="14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10020300" y="3409951"/>
            <a:ext cx="184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50 000</a:t>
            </a:r>
            <a:endParaRPr lang="en-US" sz="28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9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1139803" y="3488388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1400" kern="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НТУ</a:t>
            </a:r>
            <a:endParaRPr lang="ru-RU" sz="1400" kern="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5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17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300386" y="188719"/>
            <a:ext cx="723524" cy="441362"/>
          </a:xfrm>
          <a:prstGeom prst="rect">
            <a:avLst/>
          </a:prstGeom>
        </p:spPr>
      </p:pic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467151" y="540067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125589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70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45172" y="589256"/>
            <a:ext cx="5388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dirty="0" smtClean="0">
                <a:latin typeface="RussianRail G Pro Medium" pitchFamily="50" charset="-52"/>
                <a:ea typeface="Verdana" panose="020B0604030504040204" pitchFamily="34" charset="0"/>
              </a:rPr>
              <a:t>Раздел «Сервисы»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4924425" y="177939"/>
            <a:ext cx="494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Суточный клиентский план погрузки</a:t>
            </a:r>
            <a:endParaRPr lang="en-US" sz="2000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  <p:grpSp>
        <p:nvGrpSpPr>
          <p:cNvPr id="73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5905500" y="628648"/>
            <a:ext cx="5981700" cy="4695827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74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b="18449"/>
          <a:stretch>
            <a:fillRect/>
          </a:stretch>
        </p:blipFill>
        <p:spPr bwMode="auto">
          <a:xfrm>
            <a:off x="5991225" y="771525"/>
            <a:ext cx="5724525" cy="374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>
            <a:extLst>
              <a:ext uri="{FF2B5EF4-FFF2-40B4-BE49-F238E27FC236}">
                <a16:creationId xmlns="" xmlns:a16="http://schemas.microsoft.com/office/drawing/2014/main" id="{851A38CA-EC84-418A-A68B-83FFF6029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2" y="2512624"/>
            <a:ext cx="1865733" cy="3792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 descr="IMG-20220715-WA0002.jpg"/>
          <p:cNvPicPr>
            <a:picLocks noChangeAspect="1"/>
          </p:cNvPicPr>
          <p:nvPr/>
        </p:nvPicPr>
        <p:blipFill>
          <a:blip r:embed="rId6" cstate="print"/>
          <a:srcRect b="6272"/>
          <a:stretch>
            <a:fillRect/>
          </a:stretch>
        </p:blipFill>
        <p:spPr>
          <a:xfrm>
            <a:off x="4507151" y="2878192"/>
            <a:ext cx="1665048" cy="2989208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378599" y="1459561"/>
            <a:ext cx="35361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1400" dirty="0" smtClean="0">
                <a:solidFill>
                  <a:srgbClr val="C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Цель технологии СКПП</a:t>
            </a:r>
          </a:p>
          <a:p>
            <a:pPr marL="228600">
              <a:lnSpc>
                <a:spcPct val="90000"/>
              </a:lnSpc>
              <a:spcBef>
                <a:spcPts val="600"/>
              </a:spcBef>
            </a:pPr>
            <a:r>
              <a:rPr lang="ru-RU" sz="1100" dirty="0" smtClean="0">
                <a:solidFill>
                  <a:srgbClr val="000000"/>
                </a:solidFill>
                <a:latin typeface="RussianRail G Pro Medium" pitchFamily="50" charset="-52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</a:rPr>
              <a:t>Г</a:t>
            </a: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арантированный прием заявок к перевозке грузов, согласованных в СКПП</a:t>
            </a:r>
          </a:p>
          <a:p>
            <a:pPr marL="228600">
              <a:lnSpc>
                <a:spcPct val="9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Максимальное удовлетворение заявленных к перевозке объемов </a:t>
            </a:r>
          </a:p>
          <a:p>
            <a:pPr marL="228600">
              <a:lnSpc>
                <a:spcPct val="9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Рациональное использование инфраструктуры общего пользования ОАО «РЖД» </a:t>
            </a:r>
          </a:p>
          <a:p>
            <a:pPr marL="228600">
              <a:lnSpc>
                <a:spcPct val="9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Рациональное использование инфраструктуры общего пользования ОАО «РЖД</a:t>
            </a:r>
          </a:p>
          <a:p>
            <a:pPr marL="228600">
              <a:lnSpc>
                <a:spcPct val="9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Загрузка мощностей операторов морских терминалов и пограничных переходов</a:t>
            </a:r>
            <a:endParaRPr lang="en-US" sz="1400" dirty="0" smtClean="0">
              <a:solidFill>
                <a:srgbClr val="00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79" name="Google Shape;934;p49">
            <a:extLst>
              <a:ext uri="{FF2B5EF4-FFF2-40B4-BE49-F238E27FC236}">
                <a16:creationId xmlns:a16="http://schemas.microsoft.com/office/drawing/2014/main" xmlns="" id="{8B922241-6BAB-4F29-A83C-A3C0FFEB0FEE}"/>
              </a:ext>
            </a:extLst>
          </p:cNvPr>
          <p:cNvSpPr/>
          <p:nvPr/>
        </p:nvSpPr>
        <p:spPr>
          <a:xfrm rot="10800000">
            <a:off x="304798" y="6564630"/>
            <a:ext cx="1343026" cy="4571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18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300386" y="188719"/>
            <a:ext cx="723524" cy="441362"/>
          </a:xfrm>
          <a:prstGeom prst="rect">
            <a:avLst/>
          </a:prstGeom>
        </p:spPr>
      </p:pic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467151" y="540067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125589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70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35647" y="579731"/>
            <a:ext cx="5388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dirty="0" smtClean="0">
                <a:latin typeface="RussianRail G Pro Medium" pitchFamily="50" charset="-52"/>
                <a:ea typeface="Verdana" panose="020B0604030504040204" pitchFamily="34" charset="0"/>
              </a:rPr>
              <a:t>Раздел «Сервисы»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3724275" y="177939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Times New Roman" panose="02020603050405020304" pitchFamily="18" charset="0"/>
              </a:rPr>
              <a:t>Модуль взаимодействия с владельцами, пользователями ж.д. путей </a:t>
            </a:r>
            <a:r>
              <a:rPr lang="ru-RU" sz="2000" dirty="0" err="1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Times New Roman" panose="02020603050405020304" pitchFamily="18" charset="0"/>
              </a:rPr>
              <a:t>необщего</a:t>
            </a:r>
            <a:r>
              <a:rPr lang="ru-RU" sz="20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Times New Roman" panose="02020603050405020304" pitchFamily="18" charset="0"/>
              </a:rPr>
              <a:t> пользования</a:t>
            </a:r>
            <a:endParaRPr lang="en-US" sz="2000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4171949" y="952497"/>
            <a:ext cx="6953251" cy="5153028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74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104120" y="1107136"/>
            <a:ext cx="353617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Подписание сторонами электронной подписью: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Договоров и на эксплуатацию, подачу и уборку вагонов и дополнительных соглашений;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Протоколов разногласий и согласования разногласий;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Договоров, заключаемых на основании ч.2 ст.56 Устава ж.д. транспорта РФ</a:t>
            </a:r>
            <a:endParaRPr lang="en-US" sz="1400" b="1" dirty="0" smtClean="0">
              <a:solidFill>
                <a:srgbClr val="00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6644" y="1058985"/>
            <a:ext cx="6677106" cy="41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9525" y="16880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27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9050" y="24119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30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0" y="291677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36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0" y="3628936"/>
            <a:ext cx="410527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RussianRail G Pro Medium" pitchFamily="50" charset="-52"/>
                <a:ea typeface="Verdana" panose="020B0604030504040204" pitchFamily="34" charset="0"/>
                <a:cs typeface="GothamSSm ExtraLight" pitchFamily="50" charset="0"/>
              </a:rPr>
              <a:t>Особенности сервиса:</a:t>
            </a:r>
          </a:p>
          <a:p>
            <a:pPr>
              <a:buFontTx/>
              <a:buChar char="-"/>
            </a:pP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  <a:cs typeface="GothamSSm ExtraLight" pitchFamily="50" charset="0"/>
              </a:rPr>
              <a:t>Автоматическое направление в Личный кабинет Клиента ОАО»РЖД» уведомления о необходимости перезаключения договора за 5 месяцев до даты завершения срока действия договора;</a:t>
            </a:r>
          </a:p>
          <a:p>
            <a:pPr lvl="0">
              <a:spcBef>
                <a:spcPts val="600"/>
              </a:spcBef>
              <a:buFontTx/>
              <a:buChar char="-"/>
            </a:pP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  <a:cs typeface="GothamSSm ExtraLight" pitchFamily="50" charset="0"/>
              </a:rPr>
              <a:t>Обмен формализованными сообщениями с применением простой ЭП</a:t>
            </a:r>
            <a:endParaRPr lang="ru-RU" sz="1200" dirty="0" smtClean="0">
              <a:latin typeface="RussianRail G Pro Medium" pitchFamily="50" charset="-52"/>
            </a:endParaRPr>
          </a:p>
          <a:p>
            <a:pPr lvl="0">
              <a:spcBef>
                <a:spcPts val="600"/>
              </a:spcBef>
              <a:buFontTx/>
              <a:buChar char="-"/>
            </a:pP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  <a:cs typeface="GothamSSm ExtraLight" pitchFamily="50" charset="0"/>
              </a:rPr>
              <a:t> Возможность загрузки сканированных документов из АСКМ ПНП по действующему договору, при поступлении обращения Клиента о перезаключении, продлении договора</a:t>
            </a:r>
            <a:endParaRPr lang="ru-RU" sz="1200" dirty="0" smtClean="0">
              <a:latin typeface="RussianRail G Pro Medium" pitchFamily="50" charset="-52"/>
            </a:endParaRP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sz="1200" dirty="0" smtClean="0">
                <a:latin typeface="RussianRail G Pro Medium" pitchFamily="50" charset="-52"/>
              </a:rPr>
              <a:t> </a:t>
            </a: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  <a:cs typeface="GothamSSm ExtraLight" pitchFamily="50" charset="0"/>
              </a:rPr>
              <a:t>Автоматическое создание в АСКМ ПНП заготовки электронного паспорта ПНП, либо прикрепление документов в существующий паспорт на основании обращения Клиента</a:t>
            </a:r>
            <a:endParaRPr lang="ru-RU" sz="1200" dirty="0">
              <a:latin typeface="RussianRail G Pro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F96860AA-62B3-463C-AEC8-69977A1ED7EA}"/>
              </a:ext>
            </a:extLst>
          </p:cNvPr>
          <p:cNvSpPr/>
          <p:nvPr/>
        </p:nvSpPr>
        <p:spPr>
          <a:xfrm rot="5400000" flipH="1" flipV="1">
            <a:off x="3286776" y="-2047222"/>
            <a:ext cx="6858001" cy="10952446"/>
          </a:xfrm>
          <a:custGeom>
            <a:avLst/>
            <a:gdLst>
              <a:gd name="connsiteX0" fmla="*/ 6858001 w 6858001"/>
              <a:gd name="connsiteY0" fmla="*/ 4615558 h 10952446"/>
              <a:gd name="connsiteX1" fmla="*/ 0 w 6858001"/>
              <a:gd name="connsiteY1" fmla="*/ 4615558 h 10952446"/>
              <a:gd name="connsiteX2" fmla="*/ 0 w 6858001"/>
              <a:gd name="connsiteY2" fmla="*/ 0 h 10952446"/>
              <a:gd name="connsiteX3" fmla="*/ 6858001 w 6858001"/>
              <a:gd name="connsiteY3" fmla="*/ 4615559 h 10952446"/>
              <a:gd name="connsiteX4" fmla="*/ 6858001 w 6858001"/>
              <a:gd name="connsiteY4" fmla="*/ 10952446 h 10952446"/>
              <a:gd name="connsiteX5" fmla="*/ 1 w 6858001"/>
              <a:gd name="connsiteY5" fmla="*/ 10952446 h 10952446"/>
              <a:gd name="connsiteX6" fmla="*/ 2 w 6858001"/>
              <a:gd name="connsiteY6" fmla="*/ 4615559 h 109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1" h="10952446">
                <a:moveTo>
                  <a:pt x="6858001" y="4615558"/>
                </a:moveTo>
                <a:lnTo>
                  <a:pt x="0" y="4615558"/>
                </a:lnTo>
                <a:lnTo>
                  <a:pt x="0" y="0"/>
                </a:lnTo>
                <a:close/>
                <a:moveTo>
                  <a:pt x="6858001" y="4615559"/>
                </a:moveTo>
                <a:lnTo>
                  <a:pt x="6858001" y="10952446"/>
                </a:lnTo>
                <a:lnTo>
                  <a:pt x="1" y="10952446"/>
                </a:lnTo>
                <a:lnTo>
                  <a:pt x="2" y="4615559"/>
                </a:lnTo>
                <a:close/>
              </a:path>
            </a:pathLst>
          </a:cu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5848928" y="180975"/>
            <a:ext cx="527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Размещение рекламных баннеров в Личном кабинете Клиента ОАО «РЖД»</a:t>
            </a:r>
            <a:endParaRPr lang="en-US" sz="2000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1A5578-E0C3-4786-B31E-DFC12525CDF8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19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14" name="Google Shape;458;p30">
            <a:extLst>
              <a:ext uri="{FF2B5EF4-FFF2-40B4-BE49-F238E27FC236}">
                <a16:creationId xmlns:a16="http://schemas.microsoft.com/office/drawing/2014/main" xmlns="" id="{9B6E6BC7-6FDF-469B-85D2-7B25CA4EC42C}"/>
              </a:ext>
            </a:extLst>
          </p:cNvPr>
          <p:cNvSpPr/>
          <p:nvPr/>
        </p:nvSpPr>
        <p:spPr>
          <a:xfrm rot="18193344">
            <a:off x="1952170" y="4897371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60;p30">
            <a:extLst>
              <a:ext uri="{FF2B5EF4-FFF2-40B4-BE49-F238E27FC236}">
                <a16:creationId xmlns:a16="http://schemas.microsoft.com/office/drawing/2014/main" xmlns="" id="{B9C41504-65EB-4713-AA76-464F60A065B2}"/>
              </a:ext>
            </a:extLst>
          </p:cNvPr>
          <p:cNvSpPr/>
          <p:nvPr/>
        </p:nvSpPr>
        <p:spPr>
          <a:xfrm rot="18193344">
            <a:off x="1028999" y="5977333"/>
            <a:ext cx="1839470" cy="14375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824948" y="6134498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134" name="Google Shape;475;p30">
            <a:extLst>
              <a:ext uri="{FF2B5EF4-FFF2-40B4-BE49-F238E27FC236}">
                <a16:creationId xmlns:a16="http://schemas.microsoft.com/office/drawing/2014/main" xmlns="" id="{C0C5C1B3-8936-4AD0-B4F2-6D68A931308C}"/>
              </a:ext>
            </a:extLst>
          </p:cNvPr>
          <p:cNvSpPr/>
          <p:nvPr/>
        </p:nvSpPr>
        <p:spPr>
          <a:xfrm>
            <a:off x="1979403" y="4986015"/>
            <a:ext cx="1297197" cy="1252860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8180483">
            <a:off x="2181482" y="3521670"/>
            <a:ext cx="2125675" cy="7717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475;p30">
            <a:extLst>
              <a:ext uri="{FF2B5EF4-FFF2-40B4-BE49-F238E27FC236}">
                <a16:creationId xmlns:a16="http://schemas.microsoft.com/office/drawing/2014/main" xmlns="" id="{C0C5C1B3-8936-4AD0-B4F2-6D68A931308C}"/>
              </a:ext>
            </a:extLst>
          </p:cNvPr>
          <p:cNvSpPr/>
          <p:nvPr/>
        </p:nvSpPr>
        <p:spPr>
          <a:xfrm>
            <a:off x="2752725" y="3338190"/>
            <a:ext cx="1378689" cy="1319535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304800" y="30619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7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712709" y="3031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Прямоугольник 47"/>
          <p:cNvSpPr/>
          <p:nvPr/>
        </p:nvSpPr>
        <p:spPr>
          <a:xfrm>
            <a:off x="5229225" y="1269253"/>
            <a:ext cx="64103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Информационный сервис «Умная реклама» предназначен для предоставления Клиентам дополнительного канала распространения информации о реализуемых Клиентами услугах и предложениях. </a:t>
            </a:r>
            <a:endParaRPr lang="ru-RU" sz="140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9" name="Рисунок 48" descr="C:\Users\UlyanovAV\Desktop\Докладные (на ШилоАН)\Докладная по рекламе (реализация в ПО умной рекламы) 07 Приложение №1.PNG">
            <a:extLst>
              <a:ext uri="{FF2B5EF4-FFF2-40B4-BE49-F238E27FC236}">
                <a16:creationId xmlns:a16="http://schemas.microsoft.com/office/drawing/2014/main" xmlns="" id="{76BF2F35-5FEE-4D8C-AEE4-DA2C71D3EF6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057" y="2432436"/>
            <a:ext cx="7792443" cy="412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Google Shape;459;p30">
            <a:extLst>
              <a:ext uri="{FF2B5EF4-FFF2-40B4-BE49-F238E27FC236}">
                <a16:creationId xmlns:a16="http://schemas.microsoft.com/office/drawing/2014/main" xmlns="" id="{DAD63AA5-81F5-427A-A2A2-1F0081E7D108}"/>
              </a:ext>
            </a:extLst>
          </p:cNvPr>
          <p:cNvSpPr/>
          <p:nvPr/>
        </p:nvSpPr>
        <p:spPr>
          <a:xfrm rot="18193344">
            <a:off x="3249441" y="1260432"/>
            <a:ext cx="3183570" cy="314862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Прямоугольник 49"/>
          <p:cNvSpPr/>
          <p:nvPr/>
        </p:nvSpPr>
        <p:spPr>
          <a:xfrm>
            <a:off x="228600" y="802528"/>
            <a:ext cx="3857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Размещение в Личном кабинете Клиента ОАО «РЖД» двух типов баннеров с текстовым описанием и контактными данными Клиента:</a:t>
            </a:r>
            <a:endParaRPr lang="ru-RU" sz="1400" dirty="0">
              <a:latin typeface="RussianRail G Pro Medium" pitchFamily="50" charset="-52"/>
              <a:ea typeface="Verdan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323849" y="1905001"/>
            <a:ext cx="170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RussianRail G Pro Medium" panose="02000605040000020004" pitchFamily="50" charset="-52"/>
              </a:rPr>
              <a:t>3 883</a:t>
            </a:r>
            <a:endParaRPr lang="en-US" sz="3600" dirty="0">
              <a:latin typeface="RussianRail G Pro Medium" panose="02000605040000020004" pitchFamily="50" charset="-52"/>
            </a:endParaRPr>
          </a:p>
        </p:txBody>
      </p:sp>
      <p:sp>
        <p:nvSpPr>
          <p:cNvPr id="56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519553" y="2012013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1600" kern="0" dirty="0" smtClean="0"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РУБ</a:t>
            </a:r>
            <a:endParaRPr lang="ru-RU" sz="1600" kern="0" dirty="0"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209549" y="2409826"/>
            <a:ext cx="241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RussianRail G Pro Medium" panose="02000605040000020004" pitchFamily="50" charset="-52"/>
              </a:rPr>
              <a:t>  </a:t>
            </a:r>
            <a:r>
              <a:rPr lang="ru-RU" sz="16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стандартный </a:t>
            </a:r>
            <a:endParaRPr lang="en-US" sz="16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361949" y="2933701"/>
            <a:ext cx="142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RussianRail G Pro Medium" panose="02000605040000020004" pitchFamily="50" charset="-52"/>
              </a:rPr>
              <a:t>7 766</a:t>
            </a:r>
            <a:endParaRPr lang="en-US" sz="3600" dirty="0">
              <a:latin typeface="RussianRail G Pro Medium" panose="02000605040000020004" pitchFamily="50" charset="-52"/>
            </a:endParaRPr>
          </a:p>
        </p:txBody>
      </p:sp>
      <p:sp>
        <p:nvSpPr>
          <p:cNvPr id="62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538603" y="3031188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1600" kern="0" dirty="0" smtClean="0"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РУБ</a:t>
            </a:r>
            <a:endParaRPr lang="ru-RU" sz="1600" kern="0" dirty="0"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247649" y="3457576"/>
            <a:ext cx="241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RussianRail G Pro Medium" panose="02000605040000020004" pitchFamily="50" charset="-52"/>
              </a:rPr>
              <a:t>  </a:t>
            </a:r>
            <a:r>
              <a:rPr lang="ru-RU" sz="16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увеличенный </a:t>
            </a:r>
            <a:endParaRPr lang="en-US" sz="16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1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9739" t="7222" r="28073" b="12592"/>
          <a:stretch>
            <a:fillRect/>
          </a:stretch>
        </p:blipFill>
        <p:spPr bwMode="auto">
          <a:xfrm>
            <a:off x="3123342" y="600075"/>
            <a:ext cx="2858358" cy="41529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425A69"/>
                </a:solidFill>
                <a:latin typeface="RussianRail G Pro Medium" panose="02000605040000020004" pitchFamily="50" charset="-52"/>
              </a:rPr>
              <a:t>2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9162663" y="6327441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955017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105223" y="52900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588174" y="5734050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6101325" y="1500489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6053699" y="0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6222121" y="808331"/>
            <a:ext cx="56359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Соглашение об оказании информационных услуг и предоставлении электронных сервисов в сфере грузовых перевозок от 18 декабря 2017 г. №2633/</a:t>
            </a:r>
            <a:r>
              <a:rPr lang="ru-RU" sz="1400" b="1" dirty="0" err="1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р</a:t>
            </a:r>
            <a:endParaRPr lang="ru-RU" sz="1400" b="1" dirty="0" smtClean="0">
              <a:solidFill>
                <a:srgbClr val="FF0000"/>
              </a:solidFill>
              <a:latin typeface="RussianRail G Pro Medium" pitchFamily="50" charset="-52"/>
              <a:ea typeface="Verdana" pitchFamily="34" charset="0"/>
            </a:endParaRPr>
          </a:p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</a:rPr>
              <a:t>Соглашение устанавливает условия,</a:t>
            </a:r>
          </a:p>
          <a:p>
            <a:pPr>
              <a:lnSpc>
                <a:spcPts val="1800"/>
              </a:lnSpc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</a:rPr>
              <a:t>регламентирующие оказание информационных услуг, связанных с перевозкой грузов железнодорожным транспортом, и предоставление электронных сервисов</a:t>
            </a: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5085651" y="4838701"/>
            <a:ext cx="2000949" cy="1810232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Рисунок 17" descr="Заявление о присоединении (2).jpg"/>
          <p:cNvPicPr>
            <a:picLocks noChangeAspect="1"/>
          </p:cNvPicPr>
          <p:nvPr/>
        </p:nvPicPr>
        <p:blipFill>
          <a:blip r:embed="rId5" cstate="print"/>
          <a:srcRect l="9433" t="3625" r="4082" b="4904"/>
          <a:stretch>
            <a:fillRect/>
          </a:stretch>
        </p:blipFill>
        <p:spPr>
          <a:xfrm>
            <a:off x="219075" y="1688323"/>
            <a:ext cx="3114675" cy="44838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4432348" y="5793441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239702" y="3035824"/>
            <a:ext cx="50093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Стоимость оказания информационных услуг, связанных с перевозкой грузов железнодорожным транспортом</a:t>
            </a:r>
          </a:p>
          <a:p>
            <a:endParaRPr lang="ru-RU" sz="1400" dirty="0" smtClean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15076" y="4396160"/>
            <a:ext cx="538162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latin typeface="RussianRail G Pro Medium" pitchFamily="50" charset="-52"/>
                <a:ea typeface="Verdana" panose="020B0604030504040204" pitchFamily="34" charset="0"/>
              </a:rPr>
              <a:t>Актуальная редакция документов на сайте ОАО «РЖД»:</a:t>
            </a:r>
          </a:p>
          <a:p>
            <a:pPr>
              <a:lnSpc>
                <a:spcPts val="1800"/>
              </a:lnSpc>
            </a:pPr>
            <a:r>
              <a:rPr lang="en-US" sz="1400" b="1" dirty="0" smtClean="0">
                <a:latin typeface="RussianRail G Pro Medium" pitchFamily="50" charset="-52"/>
                <a:ea typeface="Verdana" panose="020B0604030504040204" pitchFamily="34" charset="0"/>
              </a:rPr>
              <a:t>rzd.ru </a:t>
            </a:r>
            <a:r>
              <a:rPr lang="ru-RU" sz="1400" b="1" dirty="0" smtClean="0">
                <a:latin typeface="RussianRail G Pro Medium" pitchFamily="50" charset="-52"/>
                <a:ea typeface="Verdana" panose="020B0604030504040204" pitchFamily="34" charset="0"/>
              </a:rPr>
              <a:t>/ Грузовые перевозки / Услуги / Дополнительные услуги / Информационные услуги</a:t>
            </a:r>
          </a:p>
          <a:p>
            <a:pPr>
              <a:lnSpc>
                <a:spcPts val="1800"/>
              </a:lnSpc>
            </a:pPr>
            <a:endParaRPr lang="ru-RU" sz="1400" b="1" dirty="0" smtClean="0">
              <a:solidFill>
                <a:srgbClr val="FF0000"/>
              </a:solidFill>
              <a:latin typeface="RussianRail G Pro Medium" pitchFamily="50" charset="-52"/>
              <a:ea typeface="Verdana" panose="020B0604030504040204" pitchFamily="34" charset="0"/>
              <a:hlinkClick r:id="rId6"/>
            </a:endParaRPr>
          </a:p>
          <a:p>
            <a:pPr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  <a:hlinkClick r:id="rId6"/>
              </a:rPr>
              <a:t>https://cargo.rzd.ru/ru/9866</a:t>
            </a:r>
            <a:endParaRPr lang="ru-RU" sz="1400" b="1" dirty="0" smtClean="0">
              <a:solidFill>
                <a:srgbClr val="FF0000"/>
              </a:solidFill>
              <a:latin typeface="RussianRail G Pro Medium" pitchFamily="50" charset="-52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endParaRPr lang="ru-RU" sz="1400" dirty="0" smtClean="0">
              <a:latin typeface="RussianRail G Pro Medium" pitchFamily="50" charset="-52"/>
              <a:ea typeface="Verdan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419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Регламентирующие документы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2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9;p49">
            <a:extLst>
              <a:ext uri="{FF2B5EF4-FFF2-40B4-BE49-F238E27FC236}">
                <a16:creationId xmlns:a16="http://schemas.microsoft.com/office/drawing/2014/main" xmlns="" id="{2E0F5578-10FD-41AE-A935-457C35F64544}"/>
              </a:ext>
            </a:extLst>
          </p:cNvPr>
          <p:cNvSpPr/>
          <p:nvPr/>
        </p:nvSpPr>
        <p:spPr>
          <a:xfrm rot="18900000">
            <a:off x="9639147" y="2659719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31;p49">
            <a:extLst>
              <a:ext uri="{FF2B5EF4-FFF2-40B4-BE49-F238E27FC236}">
                <a16:creationId xmlns:a16="http://schemas.microsoft.com/office/drawing/2014/main" xmlns="" id="{D5E26D99-5B71-40EC-B68E-FFE7D5FA54E1}"/>
              </a:ext>
            </a:extLst>
          </p:cNvPr>
          <p:cNvSpPr/>
          <p:nvPr/>
        </p:nvSpPr>
        <p:spPr>
          <a:xfrm rot="16200000" flipH="1">
            <a:off x="5931525" y="12767"/>
            <a:ext cx="6279346" cy="6253813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3500000">
            <a:off x="9348031" y="3646255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58AC7C4-71CF-4D75-95EA-2D374E81B1EC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20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7" name="Google Shape;934;p49">
            <a:extLst>
              <a:ext uri="{FF2B5EF4-FFF2-40B4-BE49-F238E27FC236}">
                <a16:creationId xmlns:a16="http://schemas.microsoft.com/office/drawing/2014/main" xmlns="" id="{65B74FE9-5C26-4CC9-9CE3-9487E4C3ED0D}"/>
              </a:ext>
            </a:extLst>
          </p:cNvPr>
          <p:cNvSpPr/>
          <p:nvPr/>
        </p:nvSpPr>
        <p:spPr>
          <a:xfrm rot="10800000">
            <a:off x="4991099" y="238124"/>
            <a:ext cx="1033054" cy="1809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405161" y="83944"/>
            <a:ext cx="723524" cy="441362"/>
          </a:xfrm>
          <a:prstGeom prst="rect">
            <a:avLst/>
          </a:prstGeom>
        </p:spPr>
      </p:pic>
      <p:sp>
        <p:nvSpPr>
          <p:cNvPr id="39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10250746" y="4718402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9583804" y="4061176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35;p49">
            <a:extLst>
              <a:ext uri="{FF2B5EF4-FFF2-40B4-BE49-F238E27FC236}">
                <a16:creationId xmlns:a16="http://schemas.microsoft.com/office/drawing/2014/main" xmlns="" id="{EC7F1260-D476-40F4-91E3-60A0EF719F14}"/>
              </a:ext>
            </a:extLst>
          </p:cNvPr>
          <p:cNvSpPr/>
          <p:nvPr/>
        </p:nvSpPr>
        <p:spPr>
          <a:xfrm rot="13500410">
            <a:off x="10441584" y="5391558"/>
            <a:ext cx="2027308" cy="33919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32;p49">
            <a:extLst>
              <a:ext uri="{FF2B5EF4-FFF2-40B4-BE49-F238E27FC236}">
                <a16:creationId xmlns:a16="http://schemas.microsoft.com/office/drawing/2014/main" xmlns="" id="{02A42AD1-CA01-490E-941B-3ABCA3B4B30B}"/>
              </a:ext>
            </a:extLst>
          </p:cNvPr>
          <p:cNvSpPr/>
          <p:nvPr/>
        </p:nvSpPr>
        <p:spPr>
          <a:xfrm rot="13500410">
            <a:off x="5559584" y="891335"/>
            <a:ext cx="2606449" cy="141370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133348" y="600072"/>
            <a:ext cx="8562977" cy="6086478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7658100" y="758964"/>
            <a:ext cx="494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RussianRail G Pro Medium" pitchFamily="50" charset="-52"/>
                <a:ea typeface="Verdana" panose="020B0604030504040204" pitchFamily="34" charset="0"/>
              </a:rPr>
              <a:t>Подача обращений</a:t>
            </a:r>
            <a:endParaRPr lang="en-US" sz="2000" dirty="0">
              <a:solidFill>
                <a:schemeClr val="bg1"/>
              </a:solidFill>
              <a:latin typeface="RussianRail G Pro Medium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Личный кабинет Клиента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5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/>
          <a:srcRect l="27739" t="22987" r="12957" b="24918"/>
          <a:stretch>
            <a:fillRect/>
          </a:stretch>
        </p:blipFill>
        <p:spPr bwMode="auto">
          <a:xfrm>
            <a:off x="294115" y="969017"/>
            <a:ext cx="8294140" cy="409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35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9;p49">
            <a:extLst>
              <a:ext uri="{FF2B5EF4-FFF2-40B4-BE49-F238E27FC236}">
                <a16:creationId xmlns:a16="http://schemas.microsoft.com/office/drawing/2014/main" xmlns="" id="{2E0F5578-10FD-41AE-A935-457C35F64544}"/>
              </a:ext>
            </a:extLst>
          </p:cNvPr>
          <p:cNvSpPr/>
          <p:nvPr/>
        </p:nvSpPr>
        <p:spPr>
          <a:xfrm rot="18900000">
            <a:off x="9639147" y="2659719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31;p49">
            <a:extLst>
              <a:ext uri="{FF2B5EF4-FFF2-40B4-BE49-F238E27FC236}">
                <a16:creationId xmlns:a16="http://schemas.microsoft.com/office/drawing/2014/main" xmlns="" id="{D5E26D99-5B71-40EC-B68E-FFE7D5FA54E1}"/>
              </a:ext>
            </a:extLst>
          </p:cNvPr>
          <p:cNvSpPr/>
          <p:nvPr/>
        </p:nvSpPr>
        <p:spPr>
          <a:xfrm rot="16200000" flipH="1">
            <a:off x="5931525" y="12767"/>
            <a:ext cx="6279346" cy="6253813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3500000" flipV="1">
            <a:off x="9191190" y="3687264"/>
            <a:ext cx="2367088" cy="4571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58AC7C4-71CF-4D75-95EA-2D374E81B1EC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21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6" name="Google Shape;934;p49">
            <a:extLst>
              <a:ext uri="{FF2B5EF4-FFF2-40B4-BE49-F238E27FC236}">
                <a16:creationId xmlns:a16="http://schemas.microsoft.com/office/drawing/2014/main" xmlns="" id="{8B922241-6BAB-4F29-A83C-A3C0FFEB0FEE}"/>
              </a:ext>
            </a:extLst>
          </p:cNvPr>
          <p:cNvSpPr/>
          <p:nvPr/>
        </p:nvSpPr>
        <p:spPr>
          <a:xfrm rot="10800000">
            <a:off x="3962398" y="173355"/>
            <a:ext cx="1343026" cy="4571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34;p49">
            <a:extLst>
              <a:ext uri="{FF2B5EF4-FFF2-40B4-BE49-F238E27FC236}">
                <a16:creationId xmlns:a16="http://schemas.microsoft.com/office/drawing/2014/main" xmlns="" id="{65B74FE9-5C26-4CC9-9CE3-9487E4C3ED0D}"/>
              </a:ext>
            </a:extLst>
          </p:cNvPr>
          <p:cNvSpPr/>
          <p:nvPr/>
        </p:nvSpPr>
        <p:spPr>
          <a:xfrm rot="10800000">
            <a:off x="4800599" y="342899"/>
            <a:ext cx="1033054" cy="1809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40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7250181" y="1752601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35;p49">
            <a:extLst>
              <a:ext uri="{FF2B5EF4-FFF2-40B4-BE49-F238E27FC236}">
                <a16:creationId xmlns:a16="http://schemas.microsoft.com/office/drawing/2014/main" xmlns="" id="{EC7F1260-D476-40F4-91E3-60A0EF719F14}"/>
              </a:ext>
            </a:extLst>
          </p:cNvPr>
          <p:cNvSpPr/>
          <p:nvPr/>
        </p:nvSpPr>
        <p:spPr>
          <a:xfrm rot="13500410">
            <a:off x="10441584" y="5391558"/>
            <a:ext cx="2027308" cy="33919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32;p49">
            <a:extLst>
              <a:ext uri="{FF2B5EF4-FFF2-40B4-BE49-F238E27FC236}">
                <a16:creationId xmlns:a16="http://schemas.microsoft.com/office/drawing/2014/main" xmlns="" id="{02A42AD1-CA01-490E-941B-3ABCA3B4B30B}"/>
              </a:ext>
            </a:extLst>
          </p:cNvPr>
          <p:cNvSpPr/>
          <p:nvPr/>
        </p:nvSpPr>
        <p:spPr>
          <a:xfrm rot="13500410">
            <a:off x="6219537" y="1102316"/>
            <a:ext cx="2164244" cy="282879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9212329" y="3735646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8145529" y="2765777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304800" y="306194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ЭДО СФ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3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712709" y="3031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230896" y="779756"/>
            <a:ext cx="8141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Электронный документооборот бухгалтерских документов (ЭДО СФ) </a:t>
            </a: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– </a:t>
            </a: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Предоставление бухгалтерских документов клиенту с применением ЭП по факту закрытия каждой пятидневки месяца. </a:t>
            </a:r>
          </a:p>
          <a:p>
            <a:pPr>
              <a:lnSpc>
                <a:spcPts val="1800"/>
              </a:lnSpc>
            </a:pPr>
            <a:endParaRPr lang="ru-RU" sz="1400" dirty="0" smtClean="0">
              <a:latin typeface="RussianRail G Pro Medium" pitchFamily="50" charset="-52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5569" y="1669111"/>
            <a:ext cx="827788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u-RU" sz="1400" b="1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Доступны в электронном виде по технологии УПД/УКД:</a:t>
            </a:r>
          </a:p>
          <a:p>
            <a:pPr marL="0" lvl="2"/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Универсальный передаточный документ (УПД)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Перечень первичных 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Универсальный корректировочный документ (УКД)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Корректировочный перечень первичных документов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Счет в формате УПД (Лицензия)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Счет на оплату штрафных санкций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Перечень к счету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Акт сверки расчетов</a:t>
            </a:r>
          </a:p>
          <a:p>
            <a:pPr marL="0" lvl="2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Справка о расчетах (приложение к акту сверки расчетов)</a:t>
            </a:r>
          </a:p>
          <a:p>
            <a:pPr marL="0" lvl="2"/>
            <a:endParaRPr lang="ru-RU" sz="1400" b="1" dirty="0" smtClean="0"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96076" y="278653"/>
            <a:ext cx="4133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Работаем с операторами ЭДО</a:t>
            </a:r>
            <a:endParaRPr lang="ru-RU" sz="160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09550" y="196427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35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19075" y="22595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42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09550" y="25453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45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00025" y="28310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48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19075" y="31168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1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19075" y="343112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4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09550" y="36883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7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09550" y="39931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60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209550" y="42788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63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7496174" y="650128"/>
            <a:ext cx="60674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Калуга </a:t>
            </a:r>
            <a:r>
              <a:rPr lang="ru-RU" sz="1400" dirty="0" err="1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Астрал</a:t>
            </a:r>
            <a:endParaRPr lang="ru-RU" sz="1400" dirty="0" smtClean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         - </a:t>
            </a:r>
            <a:r>
              <a:rPr lang="ru-RU" sz="1400" dirty="0" err="1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Такском</a:t>
            </a:r>
            <a:endParaRPr lang="ru-RU" sz="1400" dirty="0" smtClean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               -Контур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                    -Тензор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                         -</a:t>
            </a:r>
            <a:r>
              <a:rPr lang="ru-RU" sz="1400" dirty="0" err="1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Комита</a:t>
            </a:r>
            <a:endParaRPr lang="ru-RU" sz="1400" dirty="0" smtClean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                               -</a:t>
            </a:r>
            <a:r>
              <a:rPr lang="ru-RU" sz="1400" dirty="0" err="1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Директум</a:t>
            </a:r>
            <a:endParaRPr lang="ru-RU" sz="1400" dirty="0" smtClean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      -</a:t>
            </a:r>
            <a:r>
              <a:rPr lang="ru-RU" sz="1400" dirty="0" err="1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Корус</a:t>
            </a:r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Консалтинг СНГ</a:t>
            </a:r>
            <a:endParaRPr lang="ru-RU" sz="1400" dirty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240421" y="4723106"/>
            <a:ext cx="9065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Для подключения сервиса ЭДО СФ:</a:t>
            </a:r>
          </a:p>
          <a:p>
            <a:pPr>
              <a:lnSpc>
                <a:spcPts val="1800"/>
              </a:lnSpc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  <a:cs typeface="Verdana" pitchFamily="34" charset="0"/>
              </a:rPr>
              <a:t>Присоединиться к Условиям Соглашения об оказании информационных услуг</a:t>
            </a:r>
          </a:p>
          <a:p>
            <a:pPr>
              <a:lnSpc>
                <a:spcPts val="1800"/>
              </a:lnSpc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  <a:cs typeface="Verdana" pitchFamily="34" charset="0"/>
              </a:rPr>
              <a:t>Предоставить в ТЦФТО свой ИД в системе оператора ЭДО </a:t>
            </a:r>
          </a:p>
          <a:p>
            <a:pPr>
              <a:lnSpc>
                <a:spcPts val="1800"/>
              </a:lnSpc>
              <a:buFontTx/>
              <a:buChar char="-"/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  <a:cs typeface="Verdana" pitchFamily="34" charset="0"/>
              </a:rPr>
              <a:t>Сотрудник ТЦФТО направляет клиенту приглашение для настройки роуминга </a:t>
            </a:r>
          </a:p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Переход на ЭДО СФ осуществляется с 1 числа следующего месяца</a:t>
            </a:r>
            <a:endParaRPr lang="ru-RU" sz="1400" dirty="0" smtClean="0">
              <a:latin typeface="RussianRail G Pro Medium" pitchFamily="50" charset="-52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5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22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8387325" y="3224514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291073" y="4076699"/>
            <a:ext cx="99451" cy="1809750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629900" y="4752975"/>
            <a:ext cx="1190625" cy="1180462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628650" y="3845063"/>
            <a:ext cx="67818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RussianRail G Pro Medium" pitchFamily="50" charset="-52"/>
              </a:rPr>
              <a:t>Технология УПД/УКД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При работе </a:t>
            </a:r>
            <a:r>
              <a:rPr lang="ru-RU" sz="1400" b="1" dirty="0" smtClean="0">
                <a:latin typeface="RussianRail G Pro Medium" pitchFamily="50" charset="-52"/>
                <a:ea typeface="Verdana" panose="020B0604030504040204" pitchFamily="34" charset="0"/>
              </a:rPr>
              <a:t>по</a:t>
            </a: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 технологии УПД/УКД</a:t>
            </a:r>
          </a:p>
          <a:p>
            <a:pPr algn="just"/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клиент подписывает все бухгалтерские документы в системе оператора ЭДО</a:t>
            </a:r>
          </a:p>
          <a:p>
            <a:pPr>
              <a:spcBef>
                <a:spcPts val="600"/>
              </a:spcBef>
            </a:pP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</a:rPr>
              <a:t>Просмотр подписанных документов доступен в системе оператора и в АС ЭТРАН НП в группе «Бухгалтерские документы», при наличии расширенных </a:t>
            </a:r>
            <a:r>
              <a:rPr lang="ru-RU" sz="1200" smtClean="0">
                <a:latin typeface="RussianRail G Pro Medium" pitchFamily="50" charset="-52"/>
                <a:ea typeface="Verdana" panose="020B0604030504040204" pitchFamily="34" charset="0"/>
              </a:rPr>
              <a:t>полномочий пользователя.</a:t>
            </a:r>
            <a:endParaRPr lang="ru-RU" sz="1200" dirty="0" smtClean="0">
              <a:latin typeface="RussianRail G Pro Medium" pitchFamily="50" charset="-52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200" dirty="0" smtClean="0">
                <a:latin typeface="RussianRail G Pro Medium" pitchFamily="50" charset="-52"/>
                <a:ea typeface="Verdana" panose="020B0604030504040204" pitchFamily="34" charset="0"/>
              </a:rPr>
              <a:t> В Личном кабинете просмотр документов для режима УПД/УКД не реализован.</a:t>
            </a:r>
            <a:endParaRPr lang="en-US" sz="1200" dirty="0">
              <a:latin typeface="RussianRail G Pro Medium" pitchFamily="50" charset="-52"/>
            </a:endParaRPr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8847013" y="5974260"/>
            <a:ext cx="1649921" cy="89451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64449" y="574357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6610350" y="971551"/>
            <a:ext cx="4695825" cy="3457574"/>
            <a:chOff x="1657937" y="365823"/>
            <a:chExt cx="4918383" cy="4345911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5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3244620" y="3769138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1657937" y="365823"/>
              <a:ext cx="4918383" cy="3407179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3082252" y="4484858"/>
              <a:ext cx="2020025" cy="226876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6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310824" y="18097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4370309" y="263643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Прямоугольник 36"/>
          <p:cNvSpPr/>
          <p:nvPr/>
        </p:nvSpPr>
        <p:spPr>
          <a:xfrm>
            <a:off x="611831" y="948808"/>
            <a:ext cx="6036619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RussianRail G Pro Medium" pitchFamily="50" charset="-52"/>
              </a:rPr>
              <a:t>Клиент получает через оператора:</a:t>
            </a:r>
          </a:p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1400" dirty="0" smtClean="0">
                <a:latin typeface="RussianRail G Pro Medium" pitchFamily="50" charset="-52"/>
              </a:rPr>
              <a:t>Универсальный передаточный документ (УПД);</a:t>
            </a:r>
          </a:p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1400" dirty="0" smtClean="0">
                <a:latin typeface="RussianRail G Pro Medium" pitchFamily="50" charset="-52"/>
              </a:rPr>
              <a:t>Универсальный корректировочный документ (УКД) с приложением перечня первичных документов/корректировочного перечня первичных документов;</a:t>
            </a:r>
          </a:p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1400" dirty="0" smtClean="0">
                <a:latin typeface="RussianRail G Pro Medium" pitchFamily="50" charset="-52"/>
              </a:rPr>
              <a:t>Акты сверки расчетов;</a:t>
            </a:r>
          </a:p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1400" dirty="0" smtClean="0">
                <a:latin typeface="RussianRail G Pro Medium" pitchFamily="50" charset="-52"/>
              </a:rPr>
              <a:t>Счета, подписанные усиленной квалифицированной электронной подписью</a:t>
            </a:r>
            <a:r>
              <a:rPr lang="ru-RU" sz="1600" dirty="0" smtClean="0">
                <a:latin typeface="RussianRail G Pro Medium" pitchFamily="50" charset="-52"/>
              </a:rPr>
              <a:t>.</a:t>
            </a:r>
          </a:p>
        </p:txBody>
      </p:sp>
      <p:pic>
        <p:nvPicPr>
          <p:cNvPr id="1026" name="Рисунок 1" descr="image003"/>
          <p:cNvPicPr>
            <a:picLocks noChangeAspect="1" noChangeArrowheads="1"/>
          </p:cNvPicPr>
          <p:nvPr/>
        </p:nvPicPr>
        <p:blipFill>
          <a:blip r:embed="rId4" cstate="print"/>
          <a:srcRect l="25290" t="20166" r="7262"/>
          <a:stretch>
            <a:fillRect/>
          </a:stretch>
        </p:blipFill>
        <p:spPr bwMode="auto">
          <a:xfrm>
            <a:off x="6829425" y="1152526"/>
            <a:ext cx="424944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3924300" y="257175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ЭДО СФ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e2f4ba268bd6dcbfa9221e2d6aaf4890c6ea01d_1500.jpg"/>
          <p:cNvPicPr>
            <a:picLocks noChangeAspect="1"/>
          </p:cNvPicPr>
          <p:nvPr/>
        </p:nvPicPr>
        <p:blipFill>
          <a:blip r:embed="rId2" cstate="print"/>
          <a:srcRect l="11615"/>
          <a:stretch>
            <a:fillRect/>
          </a:stretch>
        </p:blipFill>
        <p:spPr>
          <a:xfrm>
            <a:off x="0" y="-7984"/>
            <a:ext cx="12420599" cy="686598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012020" y="2901359"/>
            <a:ext cx="3774558" cy="3785191"/>
          </a:xfrm>
          <a:custGeom>
            <a:avLst/>
            <a:gdLst>
              <a:gd name="connsiteX0" fmla="*/ 0 w 3487479"/>
              <a:gd name="connsiteY0" fmla="*/ 1424763 h 2849526"/>
              <a:gd name="connsiteX1" fmla="*/ 712382 w 3487479"/>
              <a:gd name="connsiteY1" fmla="*/ 0 h 2849526"/>
              <a:gd name="connsiteX2" fmla="*/ 2775098 w 3487479"/>
              <a:gd name="connsiteY2" fmla="*/ 0 h 2849526"/>
              <a:gd name="connsiteX3" fmla="*/ 3487479 w 3487479"/>
              <a:gd name="connsiteY3" fmla="*/ 1424763 h 2849526"/>
              <a:gd name="connsiteX4" fmla="*/ 2775098 w 3487479"/>
              <a:gd name="connsiteY4" fmla="*/ 2849526 h 2849526"/>
              <a:gd name="connsiteX5" fmla="*/ 712382 w 3487479"/>
              <a:gd name="connsiteY5" fmla="*/ 2849526 h 2849526"/>
              <a:gd name="connsiteX6" fmla="*/ 0 w 3487479"/>
              <a:gd name="connsiteY6" fmla="*/ 1424763 h 2849526"/>
              <a:gd name="connsiteX0" fmla="*/ 0 w 3487479"/>
              <a:gd name="connsiteY0" fmla="*/ 1552354 h 2977117"/>
              <a:gd name="connsiteX1" fmla="*/ 712382 w 3487479"/>
              <a:gd name="connsiteY1" fmla="*/ 127591 h 2977117"/>
              <a:gd name="connsiteX2" fmla="*/ 1765005 w 3487479"/>
              <a:gd name="connsiteY2" fmla="*/ 0 h 2977117"/>
              <a:gd name="connsiteX3" fmla="*/ 3487479 w 3487479"/>
              <a:gd name="connsiteY3" fmla="*/ 1552354 h 2977117"/>
              <a:gd name="connsiteX4" fmla="*/ 2775098 w 3487479"/>
              <a:gd name="connsiteY4" fmla="*/ 2977117 h 2977117"/>
              <a:gd name="connsiteX5" fmla="*/ 712382 w 3487479"/>
              <a:gd name="connsiteY5" fmla="*/ 2977117 h 2977117"/>
              <a:gd name="connsiteX6" fmla="*/ 0 w 3487479"/>
              <a:gd name="connsiteY6" fmla="*/ 1552354 h 2977117"/>
              <a:gd name="connsiteX0" fmla="*/ 0 w 3115339"/>
              <a:gd name="connsiteY0" fmla="*/ 1552354 h 2977117"/>
              <a:gd name="connsiteX1" fmla="*/ 712382 w 3115339"/>
              <a:gd name="connsiteY1" fmla="*/ 127591 h 2977117"/>
              <a:gd name="connsiteX2" fmla="*/ 1765005 w 3115339"/>
              <a:gd name="connsiteY2" fmla="*/ 0 h 2977117"/>
              <a:gd name="connsiteX3" fmla="*/ 3115339 w 3115339"/>
              <a:gd name="connsiteY3" fmla="*/ 701749 h 2977117"/>
              <a:gd name="connsiteX4" fmla="*/ 2775098 w 3115339"/>
              <a:gd name="connsiteY4" fmla="*/ 2977117 h 2977117"/>
              <a:gd name="connsiteX5" fmla="*/ 712382 w 3115339"/>
              <a:gd name="connsiteY5" fmla="*/ 2977117 h 2977117"/>
              <a:gd name="connsiteX6" fmla="*/ 0 w 3115339"/>
              <a:gd name="connsiteY6" fmla="*/ 1552354 h 2977117"/>
              <a:gd name="connsiteX0" fmla="*/ 0 w 3115340"/>
              <a:gd name="connsiteY0" fmla="*/ 1552354 h 2977117"/>
              <a:gd name="connsiteX1" fmla="*/ 712382 w 3115340"/>
              <a:gd name="connsiteY1" fmla="*/ 127591 h 2977117"/>
              <a:gd name="connsiteX2" fmla="*/ 1765005 w 3115340"/>
              <a:gd name="connsiteY2" fmla="*/ 0 h 2977117"/>
              <a:gd name="connsiteX3" fmla="*/ 3115339 w 3115340"/>
              <a:gd name="connsiteY3" fmla="*/ 701749 h 2977117"/>
              <a:gd name="connsiteX4" fmla="*/ 3115340 w 3115340"/>
              <a:gd name="connsiteY4" fmla="*/ 2137145 h 2977117"/>
              <a:gd name="connsiteX5" fmla="*/ 712382 w 3115340"/>
              <a:gd name="connsiteY5" fmla="*/ 2977117 h 2977117"/>
              <a:gd name="connsiteX6" fmla="*/ 0 w 3115340"/>
              <a:gd name="connsiteY6" fmla="*/ 1552354 h 2977117"/>
              <a:gd name="connsiteX0" fmla="*/ 0 w 3115340"/>
              <a:gd name="connsiteY0" fmla="*/ 1552354 h 2881424"/>
              <a:gd name="connsiteX1" fmla="*/ 712382 w 3115340"/>
              <a:gd name="connsiteY1" fmla="*/ 127591 h 2881424"/>
              <a:gd name="connsiteX2" fmla="*/ 1765005 w 3115340"/>
              <a:gd name="connsiteY2" fmla="*/ 0 h 2881424"/>
              <a:gd name="connsiteX3" fmla="*/ 3115339 w 3115340"/>
              <a:gd name="connsiteY3" fmla="*/ 701749 h 2881424"/>
              <a:gd name="connsiteX4" fmla="*/ 3115340 w 3115340"/>
              <a:gd name="connsiteY4" fmla="*/ 2137145 h 2881424"/>
              <a:gd name="connsiteX5" fmla="*/ 1743741 w 3115340"/>
              <a:gd name="connsiteY5" fmla="*/ 2881424 h 2881424"/>
              <a:gd name="connsiteX6" fmla="*/ 0 w 3115340"/>
              <a:gd name="connsiteY6" fmla="*/ 1552354 h 2881424"/>
              <a:gd name="connsiteX0" fmla="*/ 0 w 2817628"/>
              <a:gd name="connsiteY0" fmla="*/ 2190307 h 2881424"/>
              <a:gd name="connsiteX1" fmla="*/ 414670 w 2817628"/>
              <a:gd name="connsiteY1" fmla="*/ 127591 h 2881424"/>
              <a:gd name="connsiteX2" fmla="*/ 1467293 w 2817628"/>
              <a:gd name="connsiteY2" fmla="*/ 0 h 2881424"/>
              <a:gd name="connsiteX3" fmla="*/ 2817627 w 2817628"/>
              <a:gd name="connsiteY3" fmla="*/ 701749 h 2881424"/>
              <a:gd name="connsiteX4" fmla="*/ 2817628 w 2817628"/>
              <a:gd name="connsiteY4" fmla="*/ 2137145 h 2881424"/>
              <a:gd name="connsiteX5" fmla="*/ 1446029 w 2817628"/>
              <a:gd name="connsiteY5" fmla="*/ 2881424 h 2881424"/>
              <a:gd name="connsiteX6" fmla="*/ 0 w 2817628"/>
              <a:gd name="connsiteY6" fmla="*/ 2190307 h 2881424"/>
              <a:gd name="connsiteX0" fmla="*/ 0 w 2817628"/>
              <a:gd name="connsiteY0" fmla="*/ 2190307 h 2881424"/>
              <a:gd name="connsiteX1" fmla="*/ 1 w 2817628"/>
              <a:gd name="connsiteY1" fmla="*/ 691116 h 2881424"/>
              <a:gd name="connsiteX2" fmla="*/ 1467293 w 2817628"/>
              <a:gd name="connsiteY2" fmla="*/ 0 h 2881424"/>
              <a:gd name="connsiteX3" fmla="*/ 2817627 w 2817628"/>
              <a:gd name="connsiteY3" fmla="*/ 701749 h 2881424"/>
              <a:gd name="connsiteX4" fmla="*/ 2817628 w 2817628"/>
              <a:gd name="connsiteY4" fmla="*/ 2137145 h 2881424"/>
              <a:gd name="connsiteX5" fmla="*/ 1446029 w 2817628"/>
              <a:gd name="connsiteY5" fmla="*/ 2881424 h 2881424"/>
              <a:gd name="connsiteX6" fmla="*/ 0 w 2817628"/>
              <a:gd name="connsiteY6" fmla="*/ 2190307 h 2881424"/>
              <a:gd name="connsiteX0" fmla="*/ 329609 w 3147237"/>
              <a:gd name="connsiteY0" fmla="*/ 2190307 h 2881424"/>
              <a:gd name="connsiteX1" fmla="*/ 0 w 3147237"/>
              <a:gd name="connsiteY1" fmla="*/ 531628 h 2881424"/>
              <a:gd name="connsiteX2" fmla="*/ 1796902 w 3147237"/>
              <a:gd name="connsiteY2" fmla="*/ 0 h 2881424"/>
              <a:gd name="connsiteX3" fmla="*/ 3147236 w 3147237"/>
              <a:gd name="connsiteY3" fmla="*/ 701749 h 2881424"/>
              <a:gd name="connsiteX4" fmla="*/ 3147237 w 3147237"/>
              <a:gd name="connsiteY4" fmla="*/ 2137145 h 2881424"/>
              <a:gd name="connsiteX5" fmla="*/ 1775638 w 3147237"/>
              <a:gd name="connsiteY5" fmla="*/ 2881424 h 2881424"/>
              <a:gd name="connsiteX6" fmla="*/ 329609 w 3147237"/>
              <a:gd name="connsiteY6" fmla="*/ 2190307 h 2881424"/>
              <a:gd name="connsiteX0" fmla="*/ 63795 w 3147237"/>
              <a:gd name="connsiteY0" fmla="*/ 2339163 h 2881424"/>
              <a:gd name="connsiteX1" fmla="*/ 0 w 3147237"/>
              <a:gd name="connsiteY1" fmla="*/ 531628 h 2881424"/>
              <a:gd name="connsiteX2" fmla="*/ 1796902 w 3147237"/>
              <a:gd name="connsiteY2" fmla="*/ 0 h 2881424"/>
              <a:gd name="connsiteX3" fmla="*/ 3147236 w 3147237"/>
              <a:gd name="connsiteY3" fmla="*/ 701749 h 2881424"/>
              <a:gd name="connsiteX4" fmla="*/ 3147237 w 3147237"/>
              <a:gd name="connsiteY4" fmla="*/ 2137145 h 2881424"/>
              <a:gd name="connsiteX5" fmla="*/ 1775638 w 3147237"/>
              <a:gd name="connsiteY5" fmla="*/ 2881424 h 2881424"/>
              <a:gd name="connsiteX6" fmla="*/ 63795 w 3147237"/>
              <a:gd name="connsiteY6" fmla="*/ 2339163 h 2881424"/>
              <a:gd name="connsiteX0" fmla="*/ 63795 w 3391785"/>
              <a:gd name="connsiteY0" fmla="*/ 2339163 h 2881424"/>
              <a:gd name="connsiteX1" fmla="*/ 0 w 3391785"/>
              <a:gd name="connsiteY1" fmla="*/ 531628 h 2881424"/>
              <a:gd name="connsiteX2" fmla="*/ 1796902 w 3391785"/>
              <a:gd name="connsiteY2" fmla="*/ 0 h 2881424"/>
              <a:gd name="connsiteX3" fmla="*/ 3147236 w 3391785"/>
              <a:gd name="connsiteY3" fmla="*/ 701749 h 2881424"/>
              <a:gd name="connsiteX4" fmla="*/ 3391785 w 3391785"/>
              <a:gd name="connsiteY4" fmla="*/ 2349796 h 2881424"/>
              <a:gd name="connsiteX5" fmla="*/ 1775638 w 3391785"/>
              <a:gd name="connsiteY5" fmla="*/ 2881424 h 2881424"/>
              <a:gd name="connsiteX6" fmla="*/ 63795 w 3391785"/>
              <a:gd name="connsiteY6" fmla="*/ 2339163 h 2881424"/>
              <a:gd name="connsiteX0" fmla="*/ 63795 w 3487478"/>
              <a:gd name="connsiteY0" fmla="*/ 2339163 h 2881424"/>
              <a:gd name="connsiteX1" fmla="*/ 0 w 3487478"/>
              <a:gd name="connsiteY1" fmla="*/ 531628 h 2881424"/>
              <a:gd name="connsiteX2" fmla="*/ 1796902 w 3487478"/>
              <a:gd name="connsiteY2" fmla="*/ 0 h 2881424"/>
              <a:gd name="connsiteX3" fmla="*/ 3487478 w 3487478"/>
              <a:gd name="connsiteY3" fmla="*/ 531628 h 2881424"/>
              <a:gd name="connsiteX4" fmla="*/ 3391785 w 3487478"/>
              <a:gd name="connsiteY4" fmla="*/ 2349796 h 2881424"/>
              <a:gd name="connsiteX5" fmla="*/ 1775638 w 3487478"/>
              <a:gd name="connsiteY5" fmla="*/ 2881424 h 2881424"/>
              <a:gd name="connsiteX6" fmla="*/ 63795 w 3487478"/>
              <a:gd name="connsiteY6" fmla="*/ 2339163 h 2881424"/>
              <a:gd name="connsiteX0" fmla="*/ 63795 w 3487478"/>
              <a:gd name="connsiteY0" fmla="*/ 2339163 h 3232299"/>
              <a:gd name="connsiteX1" fmla="*/ 0 w 3487478"/>
              <a:gd name="connsiteY1" fmla="*/ 531628 h 3232299"/>
              <a:gd name="connsiteX2" fmla="*/ 1796902 w 3487478"/>
              <a:gd name="connsiteY2" fmla="*/ 0 h 3232299"/>
              <a:gd name="connsiteX3" fmla="*/ 3487478 w 3487478"/>
              <a:gd name="connsiteY3" fmla="*/ 531628 h 3232299"/>
              <a:gd name="connsiteX4" fmla="*/ 3391785 w 3487478"/>
              <a:gd name="connsiteY4" fmla="*/ 2349796 h 3232299"/>
              <a:gd name="connsiteX5" fmla="*/ 1711843 w 3487478"/>
              <a:gd name="connsiteY5" fmla="*/ 3232299 h 3232299"/>
              <a:gd name="connsiteX6" fmla="*/ 63795 w 3487478"/>
              <a:gd name="connsiteY6" fmla="*/ 2339163 h 3232299"/>
              <a:gd name="connsiteX0" fmla="*/ 63795 w 3487478"/>
              <a:gd name="connsiteY0" fmla="*/ 2700670 h 3593806"/>
              <a:gd name="connsiteX1" fmla="*/ 0 w 3487478"/>
              <a:gd name="connsiteY1" fmla="*/ 893135 h 3593806"/>
              <a:gd name="connsiteX2" fmla="*/ 1754372 w 3487478"/>
              <a:gd name="connsiteY2" fmla="*/ 0 h 3593806"/>
              <a:gd name="connsiteX3" fmla="*/ 3487478 w 3487478"/>
              <a:gd name="connsiteY3" fmla="*/ 893135 h 3593806"/>
              <a:gd name="connsiteX4" fmla="*/ 3391785 w 3487478"/>
              <a:gd name="connsiteY4" fmla="*/ 2711303 h 3593806"/>
              <a:gd name="connsiteX5" fmla="*/ 1711843 w 3487478"/>
              <a:gd name="connsiteY5" fmla="*/ 3593806 h 3593806"/>
              <a:gd name="connsiteX6" fmla="*/ 63795 w 3487478"/>
              <a:gd name="connsiteY6" fmla="*/ 2700670 h 3593806"/>
              <a:gd name="connsiteX0" fmla="*/ 0 w 3498111"/>
              <a:gd name="connsiteY0" fmla="*/ 2732567 h 3593806"/>
              <a:gd name="connsiteX1" fmla="*/ 10633 w 3498111"/>
              <a:gd name="connsiteY1" fmla="*/ 893135 h 3593806"/>
              <a:gd name="connsiteX2" fmla="*/ 1765005 w 3498111"/>
              <a:gd name="connsiteY2" fmla="*/ 0 h 3593806"/>
              <a:gd name="connsiteX3" fmla="*/ 3498111 w 3498111"/>
              <a:gd name="connsiteY3" fmla="*/ 893135 h 3593806"/>
              <a:gd name="connsiteX4" fmla="*/ 3402418 w 3498111"/>
              <a:gd name="connsiteY4" fmla="*/ 2711303 h 3593806"/>
              <a:gd name="connsiteX5" fmla="*/ 1722476 w 3498111"/>
              <a:gd name="connsiteY5" fmla="*/ 3593806 h 3593806"/>
              <a:gd name="connsiteX6" fmla="*/ 0 w 3498111"/>
              <a:gd name="connsiteY6" fmla="*/ 2732567 h 3593806"/>
              <a:gd name="connsiteX0" fmla="*/ 0 w 3508744"/>
              <a:gd name="connsiteY0" fmla="*/ 2732567 h 3593806"/>
              <a:gd name="connsiteX1" fmla="*/ 10633 w 3508744"/>
              <a:gd name="connsiteY1" fmla="*/ 893135 h 3593806"/>
              <a:gd name="connsiteX2" fmla="*/ 1765005 w 3508744"/>
              <a:gd name="connsiteY2" fmla="*/ 0 h 3593806"/>
              <a:gd name="connsiteX3" fmla="*/ 3498111 w 3508744"/>
              <a:gd name="connsiteY3" fmla="*/ 893135 h 3593806"/>
              <a:gd name="connsiteX4" fmla="*/ 3508744 w 3508744"/>
              <a:gd name="connsiteY4" fmla="*/ 2700670 h 3593806"/>
              <a:gd name="connsiteX5" fmla="*/ 1722476 w 3508744"/>
              <a:gd name="connsiteY5" fmla="*/ 3593806 h 3593806"/>
              <a:gd name="connsiteX6" fmla="*/ 0 w 3508744"/>
              <a:gd name="connsiteY6" fmla="*/ 2732567 h 3593806"/>
              <a:gd name="connsiteX0" fmla="*/ 0 w 3508744"/>
              <a:gd name="connsiteY0" fmla="*/ 2838892 h 3700131"/>
              <a:gd name="connsiteX1" fmla="*/ 10633 w 3508744"/>
              <a:gd name="connsiteY1" fmla="*/ 999460 h 3700131"/>
              <a:gd name="connsiteX2" fmla="*/ 1754372 w 3508744"/>
              <a:gd name="connsiteY2" fmla="*/ 0 h 3700131"/>
              <a:gd name="connsiteX3" fmla="*/ 3498111 w 3508744"/>
              <a:gd name="connsiteY3" fmla="*/ 999460 h 3700131"/>
              <a:gd name="connsiteX4" fmla="*/ 3508744 w 3508744"/>
              <a:gd name="connsiteY4" fmla="*/ 2806995 h 3700131"/>
              <a:gd name="connsiteX5" fmla="*/ 1722476 w 3508744"/>
              <a:gd name="connsiteY5" fmla="*/ 3700131 h 3700131"/>
              <a:gd name="connsiteX6" fmla="*/ 0 w 3508744"/>
              <a:gd name="connsiteY6" fmla="*/ 2838892 h 370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8744" h="3700131">
                <a:moveTo>
                  <a:pt x="0" y="2838892"/>
                </a:moveTo>
                <a:cubicBezTo>
                  <a:pt x="0" y="2339162"/>
                  <a:pt x="10633" y="1499190"/>
                  <a:pt x="10633" y="999460"/>
                </a:cubicBezTo>
                <a:lnTo>
                  <a:pt x="1754372" y="0"/>
                </a:lnTo>
                <a:lnTo>
                  <a:pt x="3498111" y="999460"/>
                </a:lnTo>
                <a:cubicBezTo>
                  <a:pt x="3498111" y="1477925"/>
                  <a:pt x="3508744" y="2328530"/>
                  <a:pt x="3508744" y="2806995"/>
                </a:cubicBezTo>
                <a:lnTo>
                  <a:pt x="1722476" y="3700131"/>
                </a:lnTo>
                <a:lnTo>
                  <a:pt x="0" y="2838892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9999">
                <a:srgbClr val="F74F4F"/>
              </a:gs>
              <a:gs pos="70000">
                <a:srgbClr val="F5CDBB"/>
              </a:gs>
              <a:gs pos="100000">
                <a:srgbClr val="FFEBFA"/>
              </a:gs>
            </a:gsLst>
            <a:lin ang="5400000" scaled="1"/>
            <a:tileRect/>
          </a:gradFill>
          <a:ln w="698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ЭПС ОАО «РЖД»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АСУ СПС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ЕС ПУЛ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АСУТ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АС ЭПЛ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АС АПВО-2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КАСАНТ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ИСУЖТ НС ТРА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и другие *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Georgia" pitchFamily="18" charset="0"/>
              </a:rPr>
              <a:t>* доступно более 100 информационных систем, поименованных в Прейскуранте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F96860AA-62B3-463C-AEC8-69977A1ED7EA}"/>
              </a:ext>
            </a:extLst>
          </p:cNvPr>
          <p:cNvSpPr/>
          <p:nvPr/>
        </p:nvSpPr>
        <p:spPr>
          <a:xfrm rot="5400000" flipH="1" flipV="1">
            <a:off x="3286776" y="-2047222"/>
            <a:ext cx="6858001" cy="10952446"/>
          </a:xfrm>
          <a:custGeom>
            <a:avLst/>
            <a:gdLst>
              <a:gd name="connsiteX0" fmla="*/ 6858001 w 6858001"/>
              <a:gd name="connsiteY0" fmla="*/ 4615558 h 10952446"/>
              <a:gd name="connsiteX1" fmla="*/ 0 w 6858001"/>
              <a:gd name="connsiteY1" fmla="*/ 4615558 h 10952446"/>
              <a:gd name="connsiteX2" fmla="*/ 0 w 6858001"/>
              <a:gd name="connsiteY2" fmla="*/ 0 h 10952446"/>
              <a:gd name="connsiteX3" fmla="*/ 6858001 w 6858001"/>
              <a:gd name="connsiteY3" fmla="*/ 4615559 h 10952446"/>
              <a:gd name="connsiteX4" fmla="*/ 6858001 w 6858001"/>
              <a:gd name="connsiteY4" fmla="*/ 10952446 h 10952446"/>
              <a:gd name="connsiteX5" fmla="*/ 1 w 6858001"/>
              <a:gd name="connsiteY5" fmla="*/ 10952446 h 10952446"/>
              <a:gd name="connsiteX6" fmla="*/ 2 w 6858001"/>
              <a:gd name="connsiteY6" fmla="*/ 4615559 h 109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1" h="10952446">
                <a:moveTo>
                  <a:pt x="6858001" y="4615558"/>
                </a:moveTo>
                <a:lnTo>
                  <a:pt x="0" y="4615558"/>
                </a:lnTo>
                <a:lnTo>
                  <a:pt x="0" y="0"/>
                </a:lnTo>
                <a:close/>
                <a:moveTo>
                  <a:pt x="6858001" y="4615559"/>
                </a:moveTo>
                <a:lnTo>
                  <a:pt x="6858001" y="10952446"/>
                </a:lnTo>
                <a:lnTo>
                  <a:pt x="1" y="10952446"/>
                </a:lnTo>
                <a:lnTo>
                  <a:pt x="2" y="4615559"/>
                </a:lnTo>
                <a:close/>
              </a:path>
            </a:pathLst>
          </a:cu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1A5578-E0C3-4786-B31E-DFC12525CDF8}"/>
              </a:ext>
            </a:extLst>
          </p:cNvPr>
          <p:cNvSpPr txBox="1"/>
          <p:nvPr/>
        </p:nvSpPr>
        <p:spPr>
          <a:xfrm>
            <a:off x="0" y="6627168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24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14" name="Google Shape;458;p30">
            <a:extLst>
              <a:ext uri="{FF2B5EF4-FFF2-40B4-BE49-F238E27FC236}">
                <a16:creationId xmlns:a16="http://schemas.microsoft.com/office/drawing/2014/main" xmlns="" id="{9B6E6BC7-6FDF-469B-85D2-7B25CA4EC42C}"/>
              </a:ext>
            </a:extLst>
          </p:cNvPr>
          <p:cNvSpPr/>
          <p:nvPr/>
        </p:nvSpPr>
        <p:spPr>
          <a:xfrm rot="18193344">
            <a:off x="1952170" y="4897371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60;p30">
            <a:extLst>
              <a:ext uri="{FF2B5EF4-FFF2-40B4-BE49-F238E27FC236}">
                <a16:creationId xmlns:a16="http://schemas.microsoft.com/office/drawing/2014/main" xmlns="" id="{B9C41504-65EB-4713-AA76-464F60A065B2}"/>
              </a:ext>
            </a:extLst>
          </p:cNvPr>
          <p:cNvSpPr/>
          <p:nvPr/>
        </p:nvSpPr>
        <p:spPr>
          <a:xfrm rot="18193344">
            <a:off x="1028999" y="5977333"/>
            <a:ext cx="1839470" cy="14375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824948" y="6134498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134" name="Google Shape;475;p30">
            <a:extLst>
              <a:ext uri="{FF2B5EF4-FFF2-40B4-BE49-F238E27FC236}">
                <a16:creationId xmlns:a16="http://schemas.microsoft.com/office/drawing/2014/main" xmlns="" id="{C0C5C1B3-8936-4AD0-B4F2-6D68A931308C}"/>
              </a:ext>
            </a:extLst>
          </p:cNvPr>
          <p:cNvSpPr/>
          <p:nvPr/>
        </p:nvSpPr>
        <p:spPr>
          <a:xfrm>
            <a:off x="1979403" y="4986015"/>
            <a:ext cx="1297197" cy="1252860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8180483">
            <a:off x="2181482" y="3521670"/>
            <a:ext cx="2125675" cy="7717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475;p30">
            <a:extLst>
              <a:ext uri="{FF2B5EF4-FFF2-40B4-BE49-F238E27FC236}">
                <a16:creationId xmlns:a16="http://schemas.microsoft.com/office/drawing/2014/main" xmlns="" id="{C0C5C1B3-8936-4AD0-B4F2-6D68A931308C}"/>
              </a:ext>
            </a:extLst>
          </p:cNvPr>
          <p:cNvSpPr/>
          <p:nvPr/>
        </p:nvSpPr>
        <p:spPr>
          <a:xfrm>
            <a:off x="2752725" y="3338190"/>
            <a:ext cx="1378689" cy="1319535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246563" y="306194"/>
            <a:ext cx="4799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Информационные услуги и сервисы</a:t>
            </a:r>
          </a:p>
        </p:txBody>
      </p:sp>
      <p:sp>
        <p:nvSpPr>
          <p:cNvPr id="47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712709" y="3031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59;p30">
            <a:extLst>
              <a:ext uri="{FF2B5EF4-FFF2-40B4-BE49-F238E27FC236}">
                <a16:creationId xmlns:a16="http://schemas.microsoft.com/office/drawing/2014/main" xmlns="" id="{DAD63AA5-81F5-427A-A2A2-1F0081E7D108}"/>
              </a:ext>
            </a:extLst>
          </p:cNvPr>
          <p:cNvSpPr/>
          <p:nvPr/>
        </p:nvSpPr>
        <p:spPr>
          <a:xfrm rot="18193344">
            <a:off x="3249441" y="1260432"/>
            <a:ext cx="3183570" cy="314862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Заголовок 19"/>
          <p:cNvSpPr txBox="1">
            <a:spLocks/>
          </p:cNvSpPr>
          <p:nvPr/>
        </p:nvSpPr>
        <p:spPr>
          <a:xfrm>
            <a:off x="4290225" y="1028308"/>
            <a:ext cx="7901775" cy="142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Call</a:t>
            </a:r>
            <a:r>
              <a:rPr lang="ru-RU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 –</a:t>
            </a:r>
            <a:r>
              <a:rPr lang="en-US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центр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8-800-755-00-00 </a:t>
            </a:r>
          </a:p>
          <a:p>
            <a:pPr algn="ctr">
              <a:buNone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Единый колл-центр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ssianRail G Pro Medium" pitchFamily="50" charset="-52"/>
                <a:ea typeface="Verdana" pitchFamily="34" charset="0"/>
                <a:cs typeface="Verdana" pitchFamily="34" charset="0"/>
              </a:rPr>
              <a:t> по грузовым перевозкам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Заголовок 19"/>
          <p:cNvSpPr txBox="1">
            <a:spLocks/>
          </p:cNvSpPr>
          <p:nvPr/>
        </p:nvSpPr>
        <p:spPr>
          <a:xfrm>
            <a:off x="4290225" y="2680106"/>
            <a:ext cx="7901775" cy="142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Aharoni" pitchFamily="2" charset="-79"/>
              </a:rPr>
              <a:t>Справочная номеров телефонов сотрудников ОАО «РЖД»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8-812-436-9005          </a:t>
            </a:r>
          </a:p>
        </p:txBody>
      </p:sp>
      <p:sp>
        <p:nvSpPr>
          <p:cNvPr id="17" name="Заголовок 19"/>
          <p:cNvSpPr txBox="1">
            <a:spLocks/>
          </p:cNvSpPr>
          <p:nvPr/>
        </p:nvSpPr>
        <p:spPr>
          <a:xfrm>
            <a:off x="3276600" y="4480331"/>
            <a:ext cx="8658225" cy="183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ts val="3600"/>
              </a:lnSpc>
              <a:buNone/>
            </a:pPr>
            <a:r>
              <a:rPr lang="ru-RU" sz="26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  <a:cs typeface="Aharoni" pitchFamily="2" charset="-79"/>
              </a:rPr>
              <a:t>Единая служба поддержки пользователей (ЕСПП):</a:t>
            </a:r>
          </a:p>
          <a:p>
            <a:pPr algn="ctr">
              <a:lnSpc>
                <a:spcPts val="3600"/>
              </a:lnSpc>
              <a:buNone/>
            </a:pPr>
            <a:r>
              <a:rPr lang="ru-RU" sz="26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8-812-436-43-62</a:t>
            </a:r>
          </a:p>
          <a:p>
            <a:pPr algn="ctr">
              <a:buNone/>
            </a:pPr>
            <a:r>
              <a:rPr lang="en-US" sz="26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disp_espp_vk@serw.rzd.ru</a:t>
            </a:r>
            <a:endParaRPr lang="ru-RU" sz="2600" dirty="0" smtClean="0">
              <a:solidFill>
                <a:srgbClr val="FF0000"/>
              </a:solidFill>
              <a:latin typeface="RussianRail G Pro Medium" pitchFamily="50" charset="-52"/>
              <a:cs typeface="Aharoni" pitchFamily="2" charset="-79"/>
            </a:endParaRPr>
          </a:p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RussianRail G Pro Medium" pitchFamily="50" charset="-52"/>
                <a:cs typeface="Aharoni" pitchFamily="2" charset="-79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3311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215" y="95099"/>
            <a:ext cx="9656064" cy="10425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Единый договор </a:t>
            </a:r>
            <a:b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 оказании транспортных услуг ОАО «РЖД»</a:t>
            </a:r>
            <a:endParaRPr lang="ru-RU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62941" y="1470356"/>
            <a:ext cx="6181060" cy="141183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включает в себя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48</a:t>
            </a:r>
            <a:r>
              <a:rPr lang="ru-RU" sz="3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транспортно-логистических</a:t>
            </a: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услуг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ОАО «РЖД»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41003" y="2962657"/>
            <a:ext cx="11950997" cy="62179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lvl="0" algn="ctr"/>
            <a:r>
              <a:rPr lang="ru-RU" sz="1400" b="1" u="sng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Наиболее востребованные услуги для грузоотправителей/ грузополучателей: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3189087"/>
            <a:ext cx="5785683" cy="691116"/>
            <a:chOff x="1296" y="2044"/>
            <a:chExt cx="1639" cy="432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предоставление инфраструктуры общего пользования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2" name="Рисунок 11"/>
          <p:cNvPicPr/>
          <p:nvPr/>
        </p:nvPicPr>
        <p:blipFill>
          <a:blip r:embed="rId2" cstate="print"/>
          <a:srcRect l="80317" t="14856" r="3662" b="56763"/>
          <a:stretch>
            <a:fillRect/>
          </a:stretch>
        </p:blipFill>
        <p:spPr bwMode="auto">
          <a:xfrm>
            <a:off x="9845895" y="1251404"/>
            <a:ext cx="2018816" cy="147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3" cstate="print"/>
          <a:srcRect l="80437" t="60150" r="3745" b="12030"/>
          <a:stretch>
            <a:fillRect/>
          </a:stretch>
        </p:blipFill>
        <p:spPr bwMode="auto">
          <a:xfrm>
            <a:off x="9897727" y="4840050"/>
            <a:ext cx="1955075" cy="14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4" cstate="print"/>
          <a:srcRect l="80296" t="26817" r="3745" b="45363"/>
          <a:stretch>
            <a:fillRect/>
          </a:stretch>
        </p:blipFill>
        <p:spPr bwMode="auto">
          <a:xfrm>
            <a:off x="319237" y="4834299"/>
            <a:ext cx="1960155" cy="14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686868"/>
            <a:ext cx="5988883" cy="470324"/>
            <a:chOff x="1296" y="2044"/>
            <a:chExt cx="1639" cy="275"/>
          </a:xfrm>
        </p:grpSpPr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1507" y="2139"/>
              <a:ext cx="142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погрузочно-выгрузочные работы и хранение груза</a:t>
              </a: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Фигура, имеющая форму буквы L 25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467457" y="3297300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Фигура, имеющая форму буквы L 26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456078" y="3800830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4162346"/>
            <a:ext cx="6192083" cy="461842"/>
            <a:chOff x="1296" y="2044"/>
            <a:chExt cx="1639" cy="291"/>
          </a:xfrm>
        </p:grpSpPr>
        <p:sp>
          <p:nvSpPr>
            <p:cNvPr id="29" name="Text Box 10"/>
            <p:cNvSpPr txBox="1">
              <a:spLocks noChangeArrowheads="1"/>
            </p:cNvSpPr>
            <p:nvPr/>
          </p:nvSpPr>
          <p:spPr bwMode="gray">
            <a:xfrm>
              <a:off x="1500" y="2139"/>
              <a:ext cx="143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разработка схем и эскизов погрузки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Фигура, имеющая форму буквы L 30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444699" y="4260469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115507" y="3138215"/>
            <a:ext cx="5832653" cy="505158"/>
            <a:chOff x="1296" y="2044"/>
            <a:chExt cx="1639" cy="244"/>
          </a:xfrm>
        </p:grpSpPr>
        <p:sp>
          <p:nvSpPr>
            <p:cNvPr id="33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перевозка грузов/порожних вагонов по графику</a:t>
              </a: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Фигура, имеющая форму буквы L 34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6591091" y="3288765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6086248" y="3584448"/>
            <a:ext cx="6065113" cy="570018"/>
            <a:chOff x="1296" y="2044"/>
            <a:chExt cx="1639" cy="207"/>
          </a:xfrm>
        </p:grpSpPr>
        <p:sp>
          <p:nvSpPr>
            <p:cNvPr id="37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обеспечение грузоотправителей ЗПУ</a:t>
              </a:r>
            </a:p>
          </p:txBody>
        </p:sp>
        <p:sp>
          <p:nvSpPr>
            <p:cNvPr id="38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9" name="Фигура, имеющая форму буквы L 38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6618723" y="3784980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6066739" y="3840478"/>
            <a:ext cx="6287821" cy="822351"/>
            <a:chOff x="1296" y="2044"/>
            <a:chExt cx="1639" cy="152"/>
          </a:xfrm>
        </p:grpSpPr>
        <p:sp>
          <p:nvSpPr>
            <p:cNvPr id="41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перевод стрелок</a:t>
              </a: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89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Фигура, имеющая форму буквы L 42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6638234" y="4282414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345486" y="4396433"/>
            <a:ext cx="5822897" cy="902970"/>
            <a:chOff x="1296" y="2044"/>
            <a:chExt cx="1639" cy="225"/>
          </a:xfrm>
        </p:grpSpPr>
        <p:sp>
          <p:nvSpPr>
            <p:cNvPr id="45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переадресовка грузов/порожних вагонов/контейнеров</a:t>
              </a:r>
            </a:p>
          </p:txBody>
        </p:sp>
        <p:sp>
          <p:nvSpPr>
            <p:cNvPr id="4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7" name="Фигура, имеющая форму буквы L 46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3788551" y="4698161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/>
          <p:nvPr/>
        </p:nvPicPr>
        <p:blipFill>
          <a:blip r:embed="rId5" cstate="print"/>
          <a:srcRect l="80297" t="48201" r="3603" b="23308"/>
          <a:stretch>
            <a:fillRect/>
          </a:stretch>
        </p:blipFill>
        <p:spPr bwMode="auto">
          <a:xfrm>
            <a:off x="353075" y="1232550"/>
            <a:ext cx="1990012" cy="148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Содержимое 2"/>
          <p:cNvSpPr txBox="1">
            <a:spLocks/>
          </p:cNvSpPr>
          <p:nvPr/>
        </p:nvSpPr>
        <p:spPr>
          <a:xfrm>
            <a:off x="2379879" y="958292"/>
            <a:ext cx="7422489" cy="490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ru-RU" sz="1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утвержден </a:t>
            </a:r>
            <a:br>
              <a:rPr lang="ru-RU" sz="1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3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Распоряжением ОАО «РЖД» от 1 июля 2022 года №1725/</a:t>
            </a:r>
            <a:r>
              <a:rPr lang="ru-RU" sz="13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р</a:t>
            </a:r>
            <a:r>
              <a:rPr lang="ru-RU" sz="13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215" y="95099"/>
            <a:ext cx="9656064" cy="10425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Присоединение к Единому договору</a:t>
            </a:r>
            <a:endParaRPr lang="ru-RU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72075" y="863194"/>
            <a:ext cx="1872692" cy="87263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41003" y="2962657"/>
            <a:ext cx="4538261" cy="258958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lvl="0" algn="ctr"/>
            <a:endParaRPr lang="ru-RU" sz="1400" b="1" u="sng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400" b="1" u="sng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3189087"/>
            <a:ext cx="5785683" cy="675118"/>
            <a:chOff x="1296" y="2044"/>
            <a:chExt cx="1639" cy="422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3686868"/>
            <a:ext cx="5988883" cy="470324"/>
            <a:chOff x="1296" y="2044"/>
            <a:chExt cx="1639" cy="275"/>
          </a:xfrm>
        </p:grpSpPr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1507" y="2139"/>
              <a:ext cx="142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4162346"/>
            <a:ext cx="6192083" cy="461842"/>
            <a:chOff x="1296" y="2044"/>
            <a:chExt cx="1639" cy="291"/>
          </a:xfrm>
        </p:grpSpPr>
        <p:sp>
          <p:nvSpPr>
            <p:cNvPr id="29" name="Text Box 10"/>
            <p:cNvSpPr txBox="1">
              <a:spLocks noChangeArrowheads="1"/>
            </p:cNvSpPr>
            <p:nvPr/>
          </p:nvSpPr>
          <p:spPr bwMode="gray">
            <a:xfrm>
              <a:off x="1500" y="2139"/>
              <a:ext cx="143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115507" y="3138215"/>
            <a:ext cx="5832653" cy="505158"/>
            <a:chOff x="1296" y="2044"/>
            <a:chExt cx="1639" cy="244"/>
          </a:xfrm>
        </p:grpSpPr>
        <p:sp>
          <p:nvSpPr>
            <p:cNvPr id="33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6086248" y="3584448"/>
            <a:ext cx="6065113" cy="570018"/>
            <a:chOff x="1296" y="2044"/>
            <a:chExt cx="1639" cy="207"/>
          </a:xfrm>
        </p:grpSpPr>
        <p:sp>
          <p:nvSpPr>
            <p:cNvPr id="37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8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066739" y="3840478"/>
            <a:ext cx="6287821" cy="822351"/>
            <a:chOff x="1296" y="2044"/>
            <a:chExt cx="1639" cy="152"/>
          </a:xfrm>
        </p:grpSpPr>
        <p:sp>
          <p:nvSpPr>
            <p:cNvPr id="41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89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3345486" y="4396440"/>
            <a:ext cx="5822897" cy="690271"/>
            <a:chOff x="1296" y="2044"/>
            <a:chExt cx="1639" cy="172"/>
          </a:xfrm>
        </p:grpSpPr>
        <p:sp>
          <p:nvSpPr>
            <p:cNvPr id="45" name="Text Box 10"/>
            <p:cNvSpPr txBox="1">
              <a:spLocks noChangeArrowheads="1"/>
            </p:cNvSpPr>
            <p:nvPr/>
          </p:nvSpPr>
          <p:spPr bwMode="gray">
            <a:xfrm>
              <a:off x="1513" y="2139"/>
              <a:ext cx="1422" cy="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9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4" name="Содержимое 2"/>
          <p:cNvSpPr txBox="1">
            <a:spLocks/>
          </p:cNvSpPr>
          <p:nvPr/>
        </p:nvSpPr>
        <p:spPr>
          <a:xfrm>
            <a:off x="7100621" y="2128724"/>
            <a:ext cx="3286963" cy="5413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3710" y="1253706"/>
            <a:ext cx="4808524" cy="4595004"/>
          </a:xfrm>
          <a:prstGeom prst="round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gray">
          <a:xfrm>
            <a:off x="712014" y="1466492"/>
            <a:ext cx="40344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подписав Заявление о присоединении к Единому договору в ТЦФТО ведения Единого лицевого счета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403495" y="1258215"/>
            <a:ext cx="6495896" cy="4601260"/>
          </a:xfrm>
          <a:prstGeom prst="round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" name="Рисунок 38"/>
          <p:cNvPicPr/>
          <p:nvPr/>
        </p:nvPicPr>
        <p:blipFill>
          <a:blip r:embed="rId2" cstate="print"/>
          <a:srcRect l="40056" t="34336" r="39742" b="30075"/>
          <a:stretch>
            <a:fillRect/>
          </a:stretch>
        </p:blipFill>
        <p:spPr bwMode="auto">
          <a:xfrm>
            <a:off x="935488" y="2901159"/>
            <a:ext cx="3550249" cy="239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B2FA25C3-8830-42C3-BAF7-3688C1A5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59" y="1581374"/>
            <a:ext cx="6325496" cy="3941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0"/>
          <p:cNvSpPr txBox="1">
            <a:spLocks noChangeArrowheads="1"/>
          </p:cNvSpPr>
          <p:nvPr/>
        </p:nvSpPr>
        <p:spPr bwMode="gray">
          <a:xfrm>
            <a:off x="5949696" y="1387738"/>
            <a:ext cx="56863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в Личном кабинете Клиента ОАО «РЖД» </a:t>
            </a:r>
          </a:p>
        </p:txBody>
      </p:sp>
      <p:sp>
        <p:nvSpPr>
          <p:cNvPr id="58" name="Фигура, имеющая форму буквы L 57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9028847">
            <a:off x="6017827" y="1354470"/>
            <a:ext cx="243724" cy="251945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descr="cid:image001.jpg@01DB7625.2C8FCA10"/>
          <p:cNvPicPr/>
          <p:nvPr/>
        </p:nvPicPr>
        <p:blipFill>
          <a:blip r:embed="rId4" r:link="rId5" cstate="print"/>
          <a:srcRect t="1431" r="49608" b="29830"/>
          <a:stretch>
            <a:fillRect/>
          </a:stretch>
        </p:blipFill>
        <p:spPr bwMode="auto">
          <a:xfrm>
            <a:off x="6441057" y="1869057"/>
            <a:ext cx="4439728" cy="285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Фигура, имеющая форму буквы L 46">
            <a:extLst>
              <a:ext uri="{FF2B5EF4-FFF2-40B4-BE49-F238E27FC236}">
                <a16:creationId xmlns="" xmlns:a16="http://schemas.microsoft.com/office/drawing/2014/main" id="{6BBD854A-FC5E-412B-9A55-EF078772C070}"/>
              </a:ext>
            </a:extLst>
          </p:cNvPr>
          <p:cNvSpPr/>
          <p:nvPr/>
        </p:nvSpPr>
        <p:spPr>
          <a:xfrm rot="18918811">
            <a:off x="711540" y="1488569"/>
            <a:ext cx="263867" cy="249144"/>
          </a:xfrm>
          <a:prstGeom prst="corner">
            <a:avLst>
              <a:gd name="adj1" fmla="val 36486"/>
              <a:gd name="adj2" fmla="val 31693"/>
            </a:avLst>
          </a:prstGeom>
          <a:solidFill>
            <a:srgbClr val="E53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27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Внедрение цифровых стандартов будущего</a:t>
            </a: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3049" y="1721708"/>
            <a:ext cx="58982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новой экосистемы грузовых перевозок, основанную на принципах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прозрачности, доверия и автоматизации процессов. 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Одним из ключевых элементов этой экосистемы является Сервис мониторинга смарт-контрактов грузовых перевозок на платформе «Распределённый реестр данных» (РРД ГП).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6067" b="16755"/>
          <a:stretch>
            <a:fillRect/>
          </a:stretch>
        </p:blipFill>
        <p:spPr bwMode="auto">
          <a:xfrm>
            <a:off x="156519" y="1065084"/>
            <a:ext cx="5593491" cy="257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6420" b="13210"/>
          <a:stretch>
            <a:fillRect/>
          </a:stretch>
        </p:blipFill>
        <p:spPr bwMode="auto">
          <a:xfrm>
            <a:off x="205946" y="3879336"/>
            <a:ext cx="5568778" cy="251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28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Интерфейс сервиса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458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/>
          <p:nvPr/>
        </p:nvPicPr>
        <p:blipFill>
          <a:blip r:embed="rId3" cstate="print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</a:blip>
          <a:srcRect t="5965" b="5306"/>
          <a:stretch>
            <a:fillRect/>
          </a:stretch>
        </p:blipFill>
        <p:spPr bwMode="auto">
          <a:xfrm>
            <a:off x="123825" y="828675"/>
            <a:ext cx="119538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34314" y="3566984"/>
            <a:ext cx="560172" cy="2660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07308" y="1905000"/>
            <a:ext cx="399192" cy="92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29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Интерфейс сервиса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458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/>
          <p:nvPr/>
        </p:nvPicPr>
        <p:blipFill>
          <a:blip r:embed="rId3" cstate="print"/>
          <a:srcRect t="6735" b="3878"/>
          <a:stretch>
            <a:fillRect/>
          </a:stretch>
        </p:blipFill>
        <p:spPr bwMode="auto">
          <a:xfrm>
            <a:off x="123825" y="820145"/>
            <a:ext cx="11925300" cy="572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828800" y="1293341"/>
            <a:ext cx="502508" cy="140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176584" y="2438400"/>
            <a:ext cx="387178" cy="90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280822" y="2454876"/>
            <a:ext cx="387178" cy="65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805881" y="2726724"/>
            <a:ext cx="568411" cy="140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861751" y="2924432"/>
            <a:ext cx="469557" cy="1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49395" y="3752334"/>
            <a:ext cx="469557" cy="1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857632" y="4551405"/>
            <a:ext cx="469557" cy="1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832919" y="5383427"/>
            <a:ext cx="469557" cy="1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49394" y="6198973"/>
            <a:ext cx="469557" cy="1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9;p49">
            <a:extLst>
              <a:ext uri="{FF2B5EF4-FFF2-40B4-BE49-F238E27FC236}">
                <a16:creationId xmlns:a16="http://schemas.microsoft.com/office/drawing/2014/main" xmlns="" id="{2E0F5578-10FD-41AE-A935-457C35F64544}"/>
              </a:ext>
            </a:extLst>
          </p:cNvPr>
          <p:cNvSpPr/>
          <p:nvPr/>
        </p:nvSpPr>
        <p:spPr>
          <a:xfrm rot="18900000">
            <a:off x="9639147" y="2659719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31;p49">
            <a:extLst>
              <a:ext uri="{FF2B5EF4-FFF2-40B4-BE49-F238E27FC236}">
                <a16:creationId xmlns:a16="http://schemas.microsoft.com/office/drawing/2014/main" xmlns="" id="{D5E26D99-5B71-40EC-B68E-FFE7D5FA54E1}"/>
              </a:ext>
            </a:extLst>
          </p:cNvPr>
          <p:cNvSpPr/>
          <p:nvPr/>
        </p:nvSpPr>
        <p:spPr>
          <a:xfrm rot="16200000" flipH="1">
            <a:off x="5925422" y="12767"/>
            <a:ext cx="6279346" cy="6253813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932;p49">
            <a:extLst>
              <a:ext uri="{FF2B5EF4-FFF2-40B4-BE49-F238E27FC236}">
                <a16:creationId xmlns:a16="http://schemas.microsoft.com/office/drawing/2014/main" xmlns="" id="{02A42AD1-CA01-490E-941B-3ABCA3B4B30B}"/>
              </a:ext>
            </a:extLst>
          </p:cNvPr>
          <p:cNvSpPr/>
          <p:nvPr/>
        </p:nvSpPr>
        <p:spPr>
          <a:xfrm rot="13500410">
            <a:off x="5685455" y="717364"/>
            <a:ext cx="2015491" cy="121255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3500000">
            <a:off x="6057620" y="464088"/>
            <a:ext cx="1143421" cy="4571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35;p49">
            <a:extLst>
              <a:ext uri="{FF2B5EF4-FFF2-40B4-BE49-F238E27FC236}">
                <a16:creationId xmlns:a16="http://schemas.microsoft.com/office/drawing/2014/main" xmlns="" id="{EC7F1260-D476-40F4-91E3-60A0EF719F14}"/>
              </a:ext>
            </a:extLst>
          </p:cNvPr>
          <p:cNvSpPr/>
          <p:nvPr/>
        </p:nvSpPr>
        <p:spPr>
          <a:xfrm rot="13500410">
            <a:off x="10575506" y="5404143"/>
            <a:ext cx="1905590" cy="39720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6048375" y="3438525"/>
            <a:ext cx="4057650" cy="2924175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2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58AC7C4-71CF-4D75-95EA-2D374E81B1EC}"/>
              </a:ext>
            </a:extLst>
          </p:cNvPr>
          <p:cNvSpPr txBox="1"/>
          <p:nvPr/>
        </p:nvSpPr>
        <p:spPr>
          <a:xfrm>
            <a:off x="0" y="6627168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425A69"/>
                </a:solidFill>
                <a:latin typeface="RussianRail G Pro Medium" panose="02000605040000020004" pitchFamily="50" charset="-52"/>
              </a:rPr>
              <a:t>3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6" name="Google Shape;934;p49">
            <a:extLst>
              <a:ext uri="{FF2B5EF4-FFF2-40B4-BE49-F238E27FC236}">
                <a16:creationId xmlns:a16="http://schemas.microsoft.com/office/drawing/2014/main" xmlns="" id="{8B922241-6BAB-4F29-A83C-A3C0FFEB0FEE}"/>
              </a:ext>
            </a:extLst>
          </p:cNvPr>
          <p:cNvSpPr/>
          <p:nvPr/>
        </p:nvSpPr>
        <p:spPr>
          <a:xfrm rot="10800000">
            <a:off x="10639424" y="6429375"/>
            <a:ext cx="1025434" cy="171450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34;p49">
            <a:extLst>
              <a:ext uri="{FF2B5EF4-FFF2-40B4-BE49-F238E27FC236}">
                <a16:creationId xmlns:a16="http://schemas.microsoft.com/office/drawing/2014/main" xmlns="" id="{65B74FE9-5C26-4CC9-9CE3-9487E4C3ED0D}"/>
              </a:ext>
            </a:extLst>
          </p:cNvPr>
          <p:cNvSpPr/>
          <p:nvPr/>
        </p:nvSpPr>
        <p:spPr>
          <a:xfrm rot="10800000">
            <a:off x="6477000" y="0"/>
            <a:ext cx="1033054" cy="1809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38461" y="28575"/>
            <a:ext cx="723524" cy="441362"/>
          </a:xfrm>
          <a:prstGeom prst="rect">
            <a:avLst/>
          </a:prstGeom>
        </p:spPr>
      </p:pic>
      <p:sp>
        <p:nvSpPr>
          <p:cNvPr id="39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6830256" y="1000956"/>
            <a:ext cx="1228721" cy="1246118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10117205" y="4642201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9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3552825"/>
            <a:ext cx="3760491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83271" y="560681"/>
            <a:ext cx="7046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Автоматизированная система централизованной подготовки и оформления перевозочных документов ОАО «РЖД» на новой платформе (АС ЭТРАН НП)</a:t>
            </a:r>
          </a:p>
          <a:p>
            <a:pPr>
              <a:lnSpc>
                <a:spcPts val="1800"/>
              </a:lnSpc>
            </a:pPr>
            <a:endParaRPr lang="ru-RU" sz="1400" b="1" dirty="0" smtClean="0">
              <a:latin typeface="RussianRail G Pro Medium" pitchFamily="50" charset="-52"/>
              <a:ea typeface="Verdana" panose="020B060403050404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АС ЭТРАН НП - Ведущая платформа для оформления перевозочных документов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7105651" y="342901"/>
            <a:ext cx="5314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 17 сентября 2002 г.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    оформлена первая ж.д. накладная</a:t>
            </a:r>
            <a:endParaRPr lang="en-US" sz="14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115425" y="224790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31</a:t>
            </a:r>
            <a:endParaRPr lang="en-US" sz="40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8277224" y="1333501"/>
            <a:ext cx="1181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45</a:t>
            </a:r>
            <a:endParaRPr lang="en-US" sz="40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3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8844278" y="1421463"/>
            <a:ext cx="1052197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2000" kern="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тыс.</a:t>
            </a:r>
            <a:endParaRPr lang="ru-RU" sz="2000" kern="0" dirty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8210549" y="1847851"/>
            <a:ext cx="3752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ЕЖЕСУТОЧНО</a:t>
            </a:r>
            <a:r>
              <a:rPr lang="ru-RU" sz="14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 оформленных накладных</a:t>
            </a:r>
            <a:endParaRPr lang="en-US" sz="14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5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9625328" y="2335863"/>
            <a:ext cx="1271272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2000" kern="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тыс.</a:t>
            </a:r>
            <a:endParaRPr lang="ru-RU" sz="2000" kern="0" dirty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143999" y="2800351"/>
            <a:ext cx="3267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зарегистрировано организаций</a:t>
            </a:r>
            <a:endParaRPr lang="en-US" sz="14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10086974" y="3152776"/>
            <a:ext cx="115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8,5</a:t>
            </a:r>
            <a:endParaRPr lang="en-US" sz="40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8" name="Облачко с текстом: прямоугольное со скругленными углами 82">
            <a:extLst>
              <a:ext uri="{FF2B5EF4-FFF2-40B4-BE49-F238E27FC236}">
                <a16:creationId xmlns:a16="http://schemas.microsoft.com/office/drawing/2014/main" xmlns="" id="{A4EC3C42-37AE-4971-ACCD-78683A6C749B}"/>
              </a:ext>
            </a:extLst>
          </p:cNvPr>
          <p:cNvSpPr/>
          <p:nvPr/>
        </p:nvSpPr>
        <p:spPr>
          <a:xfrm>
            <a:off x="10787378" y="3250263"/>
            <a:ext cx="1404622" cy="318358"/>
          </a:xfrm>
          <a:prstGeom prst="rect">
            <a:avLst/>
          </a:prstGeom>
          <a:noFill/>
          <a:ln w="12700" cap="flat">
            <a:noFill/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144000" tIns="72000" rIns="36000" bIns="72000" numCol="1" spcCol="38100" rtlCol="0" anchor="ctr">
            <a:noAutofit/>
          </a:bodyPr>
          <a:lstStyle/>
          <a:p>
            <a:pPr lvl="0" defTabSz="825500" hangingPunct="0">
              <a:lnSpc>
                <a:spcPct val="80000"/>
              </a:lnSpc>
              <a:defRPr/>
            </a:pPr>
            <a:r>
              <a:rPr lang="ru-RU" sz="2000" kern="0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  <a:cs typeface="Helvetica Neue Medium"/>
                <a:sym typeface="Helvetica Neue Medium"/>
              </a:rPr>
              <a:t>раб. дней</a:t>
            </a:r>
            <a:endParaRPr lang="ru-RU" sz="2000" kern="0" dirty="0">
              <a:solidFill>
                <a:srgbClr val="FF0000"/>
              </a:solidFill>
              <a:latin typeface="RussianRail G Pro Medium" pitchFamily="50" charset="-52"/>
              <a:ea typeface="Verdana" pitchFamily="34" charset="0"/>
              <a:cs typeface="Helvetica Neue Medium"/>
              <a:sym typeface="Helvetica Neue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9563100" y="3686176"/>
            <a:ext cx="248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средний срок подключения</a:t>
            </a:r>
            <a:endParaRPr lang="en-US" sz="14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73747" y="2046581"/>
            <a:ext cx="777962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Особенности АС ЭТРАН НП:</a:t>
            </a:r>
          </a:p>
          <a:p>
            <a:pPr>
              <a:lnSpc>
                <a:spcPts val="1800"/>
              </a:lnSpc>
            </a:pPr>
            <a:r>
              <a:rPr lang="ru-RU" sz="1400" b="1" dirty="0" smtClean="0">
                <a:latin typeface="RussianRail G Pro Medium" pitchFamily="50" charset="-52"/>
              </a:rPr>
              <a:t> Полное импортозамещение. </a:t>
            </a:r>
            <a:r>
              <a:rPr lang="ru-RU" sz="1400" dirty="0" smtClean="0">
                <a:latin typeface="RussianRail G Pro Medium" pitchFamily="50" charset="-52"/>
              </a:rPr>
              <a:t>Система полностью построена на отечественном ПО, </a:t>
            </a:r>
          </a:p>
          <a:p>
            <a:pPr>
              <a:lnSpc>
                <a:spcPts val="1800"/>
              </a:lnSpc>
            </a:pPr>
            <a:r>
              <a:rPr lang="ru-RU" sz="1400" dirty="0" smtClean="0">
                <a:latin typeface="RussianRail G Pro Medium" pitchFamily="50" charset="-52"/>
              </a:rPr>
              <a:t>включена в Единый реестр российских программ;</a:t>
            </a:r>
          </a:p>
          <a:p>
            <a:r>
              <a:rPr lang="ru-RU" sz="1400" b="1" dirty="0" smtClean="0">
                <a:latin typeface="RussianRail G Pro Medium" pitchFamily="50" charset="-52"/>
              </a:rPr>
              <a:t> Централизованная архитектура. </a:t>
            </a:r>
            <a:r>
              <a:rPr lang="ru-RU" sz="1400" dirty="0" smtClean="0">
                <a:latin typeface="RussianRail G Pro Medium" pitchFamily="50" charset="-52"/>
              </a:rPr>
              <a:t>Единая база данных (35 ТБ) обеспечивает согласованность информации для всех участников;</a:t>
            </a:r>
          </a:p>
          <a:p>
            <a:r>
              <a:rPr lang="ru-RU" sz="1400" b="1" dirty="0" smtClean="0">
                <a:latin typeface="RussianRail G Pro Medium" pitchFamily="50" charset="-52"/>
              </a:rPr>
              <a:t> Полный цикл документооборота. </a:t>
            </a:r>
            <a:r>
              <a:rPr lang="ru-RU" sz="1400" dirty="0" smtClean="0">
                <a:latin typeface="RussianRail G Pro Medium" pitchFamily="50" charset="-52"/>
              </a:rPr>
              <a:t>Автоматизирует оформление 115 видов документов с ЭП;</a:t>
            </a:r>
          </a:p>
          <a:p>
            <a:r>
              <a:rPr lang="ru-RU" sz="1400" b="1" dirty="0" smtClean="0">
                <a:latin typeface="RussianRail G Pro Medium" pitchFamily="50" charset="-52"/>
              </a:rPr>
              <a:t> Интеграция с внешними системами: </a:t>
            </a:r>
            <a:r>
              <a:rPr lang="ru-RU" sz="1400" dirty="0" smtClean="0">
                <a:latin typeface="RussianRail G Pro Medium" pitchFamily="50" charset="-52"/>
              </a:rPr>
              <a:t>ЕК АСУФР — управление 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лицевыми счетами; АСОУП и АСУ СТ НП — контроль 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перевозочного процесса;</a:t>
            </a:r>
          </a:p>
          <a:p>
            <a:r>
              <a:rPr lang="ru-RU" sz="1400" b="1" dirty="0" smtClean="0">
                <a:latin typeface="RussianRail G Pro Medium" pitchFamily="50" charset="-52"/>
              </a:rPr>
              <a:t> Гибкость доступа. </a:t>
            </a:r>
            <a:r>
              <a:rPr lang="ru-RU" sz="1400" dirty="0" smtClean="0">
                <a:latin typeface="RussianRail G Pro Medium" pitchFamily="50" charset="-52"/>
              </a:rPr>
              <a:t>Работа на любых ОС; Защищённое 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подключение через Интернет и </a:t>
            </a:r>
            <a:r>
              <a:rPr lang="en-US" sz="1400" dirty="0" err="1" smtClean="0">
                <a:latin typeface="RussianRail G Pro Medium" pitchFamily="50" charset="-52"/>
              </a:rPr>
              <a:t>VipNet</a:t>
            </a:r>
            <a:r>
              <a:rPr lang="ru-RU" sz="1400" dirty="0" smtClean="0">
                <a:latin typeface="RussianRail G Pro Medium" pitchFamily="50" charset="-52"/>
              </a:rPr>
              <a:t> С</a:t>
            </a:r>
            <a:r>
              <a:rPr lang="en-US" sz="1400" dirty="0" err="1" smtClean="0">
                <a:latin typeface="RussianRail G Pro Medium" pitchFamily="50" charset="-52"/>
              </a:rPr>
              <a:t>lient</a:t>
            </a:r>
            <a:r>
              <a:rPr lang="ru-RU" sz="1400" dirty="0" smtClean="0">
                <a:latin typeface="RussianRail G Pro Medium" pitchFamily="50" charset="-52"/>
              </a:rPr>
              <a:t>;</a:t>
            </a:r>
          </a:p>
          <a:p>
            <a:r>
              <a:rPr lang="ru-RU" sz="1400" b="1" dirty="0" smtClean="0">
                <a:latin typeface="RussianRail G Pro Medium" pitchFamily="50" charset="-52"/>
              </a:rPr>
              <a:t> Экономия времени и ресурсов. </a:t>
            </a:r>
            <a:r>
              <a:rPr lang="ru-RU" sz="1400" dirty="0" smtClean="0">
                <a:latin typeface="RussianRail G Pro Medium" pitchFamily="50" charset="-52"/>
              </a:rPr>
              <a:t>Исключение ручного ввода 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данных за счёт привязки к заявкам; Автоматический расчёт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 провозной платы; Снижение ошибок благодаря первичности 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электронного документа;</a:t>
            </a:r>
          </a:p>
          <a:p>
            <a:r>
              <a:rPr lang="ru-RU" sz="1400" b="1" dirty="0" smtClean="0">
                <a:latin typeface="RussianRail G Pro Medium" pitchFamily="50" charset="-52"/>
              </a:rPr>
              <a:t> Масштабируемость. </a:t>
            </a:r>
            <a:r>
              <a:rPr lang="ru-RU" sz="1400" dirty="0" smtClean="0">
                <a:latin typeface="RussianRail G Pro Medium" pitchFamily="50" charset="-52"/>
              </a:rPr>
              <a:t>Более 31 000 организаций – пользователей;</a:t>
            </a:r>
          </a:p>
          <a:p>
            <a:r>
              <a:rPr lang="ru-RU" sz="1400" dirty="0" smtClean="0">
                <a:latin typeface="RussianRail G Pro Medium" pitchFamily="50" charset="-52"/>
              </a:rPr>
              <a:t>нагрузка до 1 500 транзакций/сек в пиковые часы.</a:t>
            </a:r>
            <a:r>
              <a:rPr lang="ru-RU" sz="1400" dirty="0" smtClean="0">
                <a:latin typeface="RussianRail G Pro Medium" pitchFamily="50" charset="-52"/>
                <a:ea typeface="Verdana" panose="020B0604030504040204" pitchFamily="34" charset="0"/>
              </a:rPr>
              <a:t>      </a:t>
            </a:r>
          </a:p>
        </p:txBody>
      </p:sp>
      <p:grpSp>
        <p:nvGrpSpPr>
          <p:cNvPr id="51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31604" y="236432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52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22079" y="28120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72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31604" y="32501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75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41129" y="36883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78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41129" y="43169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81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41129" y="474557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84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150654" y="559330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87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2235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30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Интерфейс сервиса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458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/>
          <p:cNvPicPr/>
          <p:nvPr/>
        </p:nvPicPr>
        <p:blipFill>
          <a:blip r:embed="rId3" cstate="print"/>
          <a:srcRect t="7143" b="4694"/>
          <a:stretch>
            <a:fillRect/>
          </a:stretch>
        </p:blipFill>
        <p:spPr bwMode="auto">
          <a:xfrm>
            <a:off x="123824" y="850141"/>
            <a:ext cx="11944351" cy="566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886465" y="1639329"/>
            <a:ext cx="469557" cy="1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837040" y="1318054"/>
            <a:ext cx="510746" cy="123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573428" y="2413686"/>
            <a:ext cx="527222" cy="140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44595" y="3109783"/>
            <a:ext cx="527222" cy="140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36356" y="3727622"/>
            <a:ext cx="589005" cy="102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515761" y="4802659"/>
            <a:ext cx="589005" cy="102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548713" y="5412260"/>
            <a:ext cx="370703" cy="98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838832" y="2561968"/>
            <a:ext cx="523102" cy="3847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31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Практический эффект для контрагентов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7518400" y="5257800"/>
            <a:ext cx="1676400" cy="6096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853" tIns="54427" rIns="108853" bIns="54427" rtlCol="0" anchor="ctr"/>
          <a:lstStyle/>
          <a:p>
            <a:pPr algn="ctr"/>
            <a:endParaRPr lang="ru-RU" sz="1700" dirty="0" smtClean="0"/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" y="933450"/>
            <a:ext cx="3895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Операционная эффективность: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Мгновенный мониторинг статусов и событий в реальном времени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Исключение ручного ввода и ошибок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Сокращение цикла документооборота до нуля.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1950" y="942975"/>
            <a:ext cx="407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Финансовая прозрачность и контроль: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Автоматическое применение тарифов и санкций по условиям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смарт-контракта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самостоятельно фиксирует нарушения и формирует акты,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минимизируя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споры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Детальная аналитика для оптимизации логистики.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2875" y="4239310"/>
            <a:ext cx="3990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Надежность: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Неоспоримые данные реестра укрепляют партнерство и ваш технологический статус.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3444875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139" y="4124324"/>
            <a:ext cx="345452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7725" y="1289246"/>
            <a:ext cx="2249487" cy="246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32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Текущий статус и масштаб реализации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7518400" y="5257800"/>
            <a:ext cx="1676400" cy="6096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853" tIns="54427" rIns="108853" bIns="54427" rtlCol="0" anchor="ctr"/>
          <a:lstStyle/>
          <a:p>
            <a:pPr algn="ctr"/>
            <a:endParaRPr lang="ru-RU" sz="1700" dirty="0" smtClean="0"/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" y="1057275"/>
            <a:ext cx="1159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текущий момент в проекте принимают участие более 30 компаний-участников по всей сети железных дорог,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том числе,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грузоотправителя, осуществляющих свою деятельность в границах Октябрьской железной дороги.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2395538"/>
            <a:ext cx="2344151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3" y="4210049"/>
            <a:ext cx="267089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1950" y="2095501"/>
            <a:ext cx="2714091" cy="65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0063" y="4838700"/>
            <a:ext cx="166334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3364" y="3290414"/>
            <a:ext cx="4702328" cy="77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39049" y="4482246"/>
            <a:ext cx="3346241" cy="78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92692" y="2091904"/>
            <a:ext cx="2346833" cy="116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eaLnBrk="1" hangingPunct="1">
              <a:defRPr/>
            </a:pPr>
            <a:endParaRPr lang="ru-RU" sz="32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74762" name="Slide Number Placeholder 24"/>
          <p:cNvSpPr txBox="1">
            <a:spLocks noChangeArrowheads="1"/>
          </p:cNvSpPr>
          <p:nvPr/>
        </p:nvSpPr>
        <p:spPr bwMode="auto">
          <a:xfrm>
            <a:off x="277813" y="6515101"/>
            <a:ext cx="466725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>
            <a:lvl1pPr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 defTabSz="1217613"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fld id="{C3E2AA58-B97A-4F9C-9529-F1B3ACFDB3B8}" type="slidenum">
              <a:rPr lang="en-US" altLang="ru-RU" sz="1300">
                <a:cs typeface="Arial" panose="020B0604020202020204" pitchFamily="34" charset="0"/>
              </a:rPr>
              <a:pPr eaLnBrk="1" hangingPunct="1">
                <a:buFontTx/>
                <a:buNone/>
              </a:pPr>
              <a:t>33</a:t>
            </a:fld>
            <a:endParaRPr lang="en-US" altLang="ru-RU" sz="1300" dirty="0">
              <a:cs typeface="Arial" panose="020B0604020202020204" pitchFamily="34" charset="0"/>
            </a:endParaRPr>
          </a:p>
        </p:txBody>
      </p:sp>
      <p:sp>
        <p:nvSpPr>
          <p:cNvPr id="118" name="Rectangle 3">
            <a:extLst>
              <a:ext uri="{FF2B5EF4-FFF2-40B4-BE49-F238E27FC236}">
                <a16:creationId xmlns:a16="http://schemas.microsoft.com/office/drawing/2014/main" xmlns="" id="{E77A21B7-9BD9-41D8-99FE-2D50AE78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7"/>
            <a:ext cx="12192000" cy="3333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eaLnBrk="1" hangingPunct="1">
              <a:defRPr/>
            </a:pP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1379200" y="6524624"/>
            <a:ext cx="576264" cy="257176"/>
            <a:chOff x="5066" y="3943"/>
            <a:chExt cx="495" cy="221"/>
          </a:xfrm>
        </p:grpSpPr>
        <p:sp>
          <p:nvSpPr>
            <p:cNvPr id="153" name="AutoShape 12">
              <a:extLst>
                <a:ext uri="{FF2B5EF4-FFF2-40B4-BE49-F238E27FC236}">
                  <a16:creationId xmlns:a16="http://schemas.microsoft.com/office/drawing/2014/main" xmlns="" id="{81A78D86-4E87-45AA-86D8-9FDFD2A158B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6" y="3943"/>
              <a:ext cx="49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54" name="Freeform 13">
              <a:extLst>
                <a:ext uri="{FF2B5EF4-FFF2-40B4-BE49-F238E27FC236}">
                  <a16:creationId xmlns:a16="http://schemas.microsoft.com/office/drawing/2014/main" xmlns="" id="{765B1AA2-864F-4B64-B7BA-B2756D7525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1" y="3943"/>
              <a:ext cx="180" cy="166"/>
            </a:xfrm>
            <a:custGeom>
              <a:avLst/>
              <a:gdLst>
                <a:gd name="T0" fmla="*/ 0 w 5955"/>
                <a:gd name="T1" fmla="*/ 0 h 5470"/>
                <a:gd name="T2" fmla="*/ 0 w 5955"/>
                <a:gd name="T3" fmla="*/ 0 h 5470"/>
                <a:gd name="T4" fmla="*/ 0 w 5955"/>
                <a:gd name="T5" fmla="*/ 0 h 5470"/>
                <a:gd name="T6" fmla="*/ 0 w 5955"/>
                <a:gd name="T7" fmla="*/ 0 h 5470"/>
                <a:gd name="T8" fmla="*/ 0 w 5955"/>
                <a:gd name="T9" fmla="*/ 0 h 5470"/>
                <a:gd name="T10" fmla="*/ 0 w 5955"/>
                <a:gd name="T11" fmla="*/ 0 h 5470"/>
                <a:gd name="T12" fmla="*/ 0 w 5955"/>
                <a:gd name="T13" fmla="*/ 0 h 5470"/>
                <a:gd name="T14" fmla="*/ 0 w 5955"/>
                <a:gd name="T15" fmla="*/ 0 h 5470"/>
                <a:gd name="T16" fmla="*/ 0 w 5955"/>
                <a:gd name="T17" fmla="*/ 0 h 5470"/>
                <a:gd name="T18" fmla="*/ 0 w 5955"/>
                <a:gd name="T19" fmla="*/ 0 h 5470"/>
                <a:gd name="T20" fmla="*/ 0 w 5955"/>
                <a:gd name="T21" fmla="*/ 0 h 5470"/>
                <a:gd name="T22" fmla="*/ 0 w 5955"/>
                <a:gd name="T23" fmla="*/ 0 h 5470"/>
                <a:gd name="T24" fmla="*/ 0 w 5955"/>
                <a:gd name="T25" fmla="*/ 0 h 5470"/>
                <a:gd name="T26" fmla="*/ 0 w 5955"/>
                <a:gd name="T27" fmla="*/ 0 h 5470"/>
                <a:gd name="T28" fmla="*/ 0 w 5955"/>
                <a:gd name="T29" fmla="*/ 0 h 5470"/>
                <a:gd name="T30" fmla="*/ 0 w 5955"/>
                <a:gd name="T31" fmla="*/ 0 h 5470"/>
                <a:gd name="T32" fmla="*/ 0 w 5955"/>
                <a:gd name="T33" fmla="*/ 0 h 5470"/>
                <a:gd name="T34" fmla="*/ 0 w 5955"/>
                <a:gd name="T35" fmla="*/ 0 h 5470"/>
                <a:gd name="T36" fmla="*/ 0 w 5955"/>
                <a:gd name="T37" fmla="*/ 0 h 5470"/>
                <a:gd name="T38" fmla="*/ 0 w 5955"/>
                <a:gd name="T39" fmla="*/ 0 h 5470"/>
                <a:gd name="T40" fmla="*/ 0 w 5955"/>
                <a:gd name="T41" fmla="*/ 0 h 5470"/>
                <a:gd name="T42" fmla="*/ 0 w 5955"/>
                <a:gd name="T43" fmla="*/ 0 h 5470"/>
                <a:gd name="T44" fmla="*/ 0 w 5955"/>
                <a:gd name="T45" fmla="*/ 0 h 5470"/>
                <a:gd name="T46" fmla="*/ 0 w 5955"/>
                <a:gd name="T47" fmla="*/ 0 h 5470"/>
                <a:gd name="T48" fmla="*/ 0 w 5955"/>
                <a:gd name="T49" fmla="*/ 0 h 5470"/>
                <a:gd name="T50" fmla="*/ 0 w 5955"/>
                <a:gd name="T51" fmla="*/ 0 h 5470"/>
                <a:gd name="T52" fmla="*/ 0 w 5955"/>
                <a:gd name="T53" fmla="*/ 0 h 5470"/>
                <a:gd name="T54" fmla="*/ 0 w 5955"/>
                <a:gd name="T55" fmla="*/ 0 h 5470"/>
                <a:gd name="T56" fmla="*/ 0 w 5955"/>
                <a:gd name="T57" fmla="*/ 0 h 5470"/>
                <a:gd name="T58" fmla="*/ 0 w 5955"/>
                <a:gd name="T59" fmla="*/ 0 h 5470"/>
                <a:gd name="T60" fmla="*/ 0 w 5955"/>
                <a:gd name="T61" fmla="*/ 0 h 5470"/>
                <a:gd name="T62" fmla="*/ 0 w 5955"/>
                <a:gd name="T63" fmla="*/ 0 h 5470"/>
                <a:gd name="T64" fmla="*/ 0 w 5955"/>
                <a:gd name="T65" fmla="*/ 0 h 5470"/>
                <a:gd name="T66" fmla="*/ 0 w 5955"/>
                <a:gd name="T67" fmla="*/ 0 h 5470"/>
                <a:gd name="T68" fmla="*/ 0 w 5955"/>
                <a:gd name="T69" fmla="*/ 0 h 5470"/>
                <a:gd name="T70" fmla="*/ 0 w 5955"/>
                <a:gd name="T71" fmla="*/ 0 h 5470"/>
                <a:gd name="T72" fmla="*/ 0 w 5955"/>
                <a:gd name="T73" fmla="*/ 0 h 5470"/>
                <a:gd name="T74" fmla="*/ 0 w 5955"/>
                <a:gd name="T75" fmla="*/ 0 h 5470"/>
                <a:gd name="T76" fmla="*/ 0 w 5955"/>
                <a:gd name="T77" fmla="*/ 0 h 5470"/>
                <a:gd name="T78" fmla="*/ 0 w 5955"/>
                <a:gd name="T79" fmla="*/ 0 h 5470"/>
                <a:gd name="T80" fmla="*/ 0 w 5955"/>
                <a:gd name="T81" fmla="*/ 0 h 5470"/>
                <a:gd name="T82" fmla="*/ 0 w 5955"/>
                <a:gd name="T83" fmla="*/ 0 h 5470"/>
                <a:gd name="T84" fmla="*/ 0 w 5955"/>
                <a:gd name="T85" fmla="*/ 0 h 5470"/>
                <a:gd name="T86" fmla="*/ 0 w 5955"/>
                <a:gd name="T87" fmla="*/ 0 h 5470"/>
                <a:gd name="T88" fmla="*/ 0 w 5955"/>
                <a:gd name="T89" fmla="*/ 0 h 5470"/>
                <a:gd name="T90" fmla="*/ 0 w 5955"/>
                <a:gd name="T91" fmla="*/ 0 h 5470"/>
                <a:gd name="T92" fmla="*/ 0 w 5955"/>
                <a:gd name="T93" fmla="*/ 0 h 5470"/>
                <a:gd name="T94" fmla="*/ 0 w 5955"/>
                <a:gd name="T95" fmla="*/ 0 h 5470"/>
                <a:gd name="T96" fmla="*/ 0 w 5955"/>
                <a:gd name="T97" fmla="*/ 0 h 5470"/>
                <a:gd name="T98" fmla="*/ 0 w 5955"/>
                <a:gd name="T99" fmla="*/ 0 h 5470"/>
                <a:gd name="T100" fmla="*/ 0 w 5955"/>
                <a:gd name="T101" fmla="*/ 0 h 5470"/>
                <a:gd name="T102" fmla="*/ 0 w 5955"/>
                <a:gd name="T103" fmla="*/ 0 h 5470"/>
                <a:gd name="T104" fmla="*/ 0 w 5955"/>
                <a:gd name="T105" fmla="*/ 0 h 5470"/>
                <a:gd name="T106" fmla="*/ 0 w 5955"/>
                <a:gd name="T107" fmla="*/ 0 h 5470"/>
                <a:gd name="T108" fmla="*/ 0 w 5955"/>
                <a:gd name="T109" fmla="*/ 0 h 5470"/>
                <a:gd name="T110" fmla="*/ 0 w 5955"/>
                <a:gd name="T111" fmla="*/ 0 h 5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5"/>
                <a:gd name="T169" fmla="*/ 0 h 5470"/>
                <a:gd name="T170" fmla="*/ 5955 w 5955"/>
                <a:gd name="T171" fmla="*/ 5470 h 5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5" h="5470">
                  <a:moveTo>
                    <a:pt x="1191" y="646"/>
                  </a:moveTo>
                  <a:lnTo>
                    <a:pt x="1191" y="912"/>
                  </a:lnTo>
                  <a:lnTo>
                    <a:pt x="3459" y="912"/>
                  </a:lnTo>
                  <a:lnTo>
                    <a:pt x="3519" y="913"/>
                  </a:lnTo>
                  <a:lnTo>
                    <a:pt x="3584" y="915"/>
                  </a:lnTo>
                  <a:lnTo>
                    <a:pt x="3618" y="917"/>
                  </a:lnTo>
                  <a:lnTo>
                    <a:pt x="3653" y="920"/>
                  </a:lnTo>
                  <a:lnTo>
                    <a:pt x="3689" y="925"/>
                  </a:lnTo>
                  <a:lnTo>
                    <a:pt x="3724" y="931"/>
                  </a:lnTo>
                  <a:lnTo>
                    <a:pt x="3759" y="939"/>
                  </a:lnTo>
                  <a:lnTo>
                    <a:pt x="3795" y="950"/>
                  </a:lnTo>
                  <a:lnTo>
                    <a:pt x="3812" y="955"/>
                  </a:lnTo>
                  <a:lnTo>
                    <a:pt x="3829" y="962"/>
                  </a:lnTo>
                  <a:lnTo>
                    <a:pt x="3847" y="968"/>
                  </a:lnTo>
                  <a:lnTo>
                    <a:pt x="3864" y="976"/>
                  </a:lnTo>
                  <a:lnTo>
                    <a:pt x="3880" y="984"/>
                  </a:lnTo>
                  <a:lnTo>
                    <a:pt x="3897" y="994"/>
                  </a:lnTo>
                  <a:lnTo>
                    <a:pt x="3913" y="1003"/>
                  </a:lnTo>
                  <a:lnTo>
                    <a:pt x="3929" y="1014"/>
                  </a:lnTo>
                  <a:lnTo>
                    <a:pt x="3945" y="1025"/>
                  </a:lnTo>
                  <a:lnTo>
                    <a:pt x="3960" y="1037"/>
                  </a:lnTo>
                  <a:lnTo>
                    <a:pt x="3974" y="1050"/>
                  </a:lnTo>
                  <a:lnTo>
                    <a:pt x="3989" y="1063"/>
                  </a:lnTo>
                  <a:lnTo>
                    <a:pt x="4003" y="1078"/>
                  </a:lnTo>
                  <a:lnTo>
                    <a:pt x="4015" y="1093"/>
                  </a:lnTo>
                  <a:lnTo>
                    <a:pt x="4027" y="1109"/>
                  </a:lnTo>
                  <a:lnTo>
                    <a:pt x="4039" y="1124"/>
                  </a:lnTo>
                  <a:lnTo>
                    <a:pt x="4049" y="1140"/>
                  </a:lnTo>
                  <a:lnTo>
                    <a:pt x="4059" y="1157"/>
                  </a:lnTo>
                  <a:lnTo>
                    <a:pt x="4068" y="1173"/>
                  </a:lnTo>
                  <a:lnTo>
                    <a:pt x="4076" y="1190"/>
                  </a:lnTo>
                  <a:lnTo>
                    <a:pt x="4084" y="1207"/>
                  </a:lnTo>
                  <a:lnTo>
                    <a:pt x="4091" y="1224"/>
                  </a:lnTo>
                  <a:lnTo>
                    <a:pt x="4097" y="1242"/>
                  </a:lnTo>
                  <a:lnTo>
                    <a:pt x="4103" y="1259"/>
                  </a:lnTo>
                  <a:lnTo>
                    <a:pt x="4113" y="1294"/>
                  </a:lnTo>
                  <a:lnTo>
                    <a:pt x="4121" y="1330"/>
                  </a:lnTo>
                  <a:lnTo>
                    <a:pt x="4128" y="1366"/>
                  </a:lnTo>
                  <a:lnTo>
                    <a:pt x="4132" y="1401"/>
                  </a:lnTo>
                  <a:lnTo>
                    <a:pt x="4136" y="1436"/>
                  </a:lnTo>
                  <a:lnTo>
                    <a:pt x="4138" y="1470"/>
                  </a:lnTo>
                  <a:lnTo>
                    <a:pt x="4140" y="1535"/>
                  </a:lnTo>
                  <a:lnTo>
                    <a:pt x="4140" y="1596"/>
                  </a:lnTo>
                  <a:lnTo>
                    <a:pt x="4140" y="3874"/>
                  </a:lnTo>
                  <a:lnTo>
                    <a:pt x="4140" y="3935"/>
                  </a:lnTo>
                  <a:lnTo>
                    <a:pt x="4138" y="4000"/>
                  </a:lnTo>
                  <a:lnTo>
                    <a:pt x="4136" y="4034"/>
                  </a:lnTo>
                  <a:lnTo>
                    <a:pt x="4132" y="4070"/>
                  </a:lnTo>
                  <a:lnTo>
                    <a:pt x="4128" y="4105"/>
                  </a:lnTo>
                  <a:lnTo>
                    <a:pt x="4121" y="4141"/>
                  </a:lnTo>
                  <a:lnTo>
                    <a:pt x="4113" y="4176"/>
                  </a:lnTo>
                  <a:lnTo>
                    <a:pt x="4103" y="4212"/>
                  </a:lnTo>
                  <a:lnTo>
                    <a:pt x="4097" y="4229"/>
                  </a:lnTo>
                  <a:lnTo>
                    <a:pt x="4091" y="4246"/>
                  </a:lnTo>
                  <a:lnTo>
                    <a:pt x="4084" y="4264"/>
                  </a:lnTo>
                  <a:lnTo>
                    <a:pt x="4076" y="4280"/>
                  </a:lnTo>
                  <a:lnTo>
                    <a:pt x="4068" y="4298"/>
                  </a:lnTo>
                  <a:lnTo>
                    <a:pt x="4059" y="4314"/>
                  </a:lnTo>
                  <a:lnTo>
                    <a:pt x="4049" y="4329"/>
                  </a:lnTo>
                  <a:lnTo>
                    <a:pt x="4039" y="4346"/>
                  </a:lnTo>
                  <a:lnTo>
                    <a:pt x="4027" y="4361"/>
                  </a:lnTo>
                  <a:lnTo>
                    <a:pt x="4015" y="4377"/>
                  </a:lnTo>
                  <a:lnTo>
                    <a:pt x="4003" y="4392"/>
                  </a:lnTo>
                  <a:lnTo>
                    <a:pt x="3989" y="4406"/>
                  </a:lnTo>
                  <a:lnTo>
                    <a:pt x="3974" y="4420"/>
                  </a:lnTo>
                  <a:lnTo>
                    <a:pt x="3960" y="4433"/>
                  </a:lnTo>
                  <a:lnTo>
                    <a:pt x="3945" y="4445"/>
                  </a:lnTo>
                  <a:lnTo>
                    <a:pt x="3929" y="4457"/>
                  </a:lnTo>
                  <a:lnTo>
                    <a:pt x="3913" y="4467"/>
                  </a:lnTo>
                  <a:lnTo>
                    <a:pt x="3897" y="4476"/>
                  </a:lnTo>
                  <a:lnTo>
                    <a:pt x="3880" y="4485"/>
                  </a:lnTo>
                  <a:lnTo>
                    <a:pt x="3864" y="4494"/>
                  </a:lnTo>
                  <a:lnTo>
                    <a:pt x="3847" y="4502"/>
                  </a:lnTo>
                  <a:lnTo>
                    <a:pt x="3829" y="4509"/>
                  </a:lnTo>
                  <a:lnTo>
                    <a:pt x="3812" y="4515"/>
                  </a:lnTo>
                  <a:lnTo>
                    <a:pt x="3795" y="4521"/>
                  </a:lnTo>
                  <a:lnTo>
                    <a:pt x="3759" y="4530"/>
                  </a:lnTo>
                  <a:lnTo>
                    <a:pt x="3724" y="4539"/>
                  </a:lnTo>
                  <a:lnTo>
                    <a:pt x="3689" y="4545"/>
                  </a:lnTo>
                  <a:lnTo>
                    <a:pt x="3653" y="4550"/>
                  </a:lnTo>
                  <a:lnTo>
                    <a:pt x="3618" y="4553"/>
                  </a:lnTo>
                  <a:lnTo>
                    <a:pt x="3584" y="4555"/>
                  </a:lnTo>
                  <a:lnTo>
                    <a:pt x="3519" y="4557"/>
                  </a:lnTo>
                  <a:lnTo>
                    <a:pt x="3459" y="4558"/>
                  </a:lnTo>
                  <a:lnTo>
                    <a:pt x="2362" y="4558"/>
                  </a:lnTo>
                  <a:lnTo>
                    <a:pt x="2327" y="4558"/>
                  </a:lnTo>
                  <a:lnTo>
                    <a:pt x="2290" y="4557"/>
                  </a:lnTo>
                  <a:lnTo>
                    <a:pt x="2252" y="4556"/>
                  </a:lnTo>
                  <a:lnTo>
                    <a:pt x="2213" y="4555"/>
                  </a:lnTo>
                  <a:lnTo>
                    <a:pt x="2175" y="4552"/>
                  </a:lnTo>
                  <a:lnTo>
                    <a:pt x="2138" y="4547"/>
                  </a:lnTo>
                  <a:lnTo>
                    <a:pt x="2118" y="4544"/>
                  </a:lnTo>
                  <a:lnTo>
                    <a:pt x="2100" y="4541"/>
                  </a:lnTo>
                  <a:lnTo>
                    <a:pt x="2081" y="4537"/>
                  </a:lnTo>
                  <a:lnTo>
                    <a:pt x="2063" y="4531"/>
                  </a:lnTo>
                  <a:lnTo>
                    <a:pt x="2045" y="4526"/>
                  </a:lnTo>
                  <a:lnTo>
                    <a:pt x="2027" y="4521"/>
                  </a:lnTo>
                  <a:lnTo>
                    <a:pt x="2010" y="4514"/>
                  </a:lnTo>
                  <a:lnTo>
                    <a:pt x="1993" y="4507"/>
                  </a:lnTo>
                  <a:lnTo>
                    <a:pt x="1976" y="4499"/>
                  </a:lnTo>
                  <a:lnTo>
                    <a:pt x="1960" y="4490"/>
                  </a:lnTo>
                  <a:lnTo>
                    <a:pt x="1945" y="4480"/>
                  </a:lnTo>
                  <a:lnTo>
                    <a:pt x="1929" y="4470"/>
                  </a:lnTo>
                  <a:lnTo>
                    <a:pt x="1915" y="4459"/>
                  </a:lnTo>
                  <a:lnTo>
                    <a:pt x="1901" y="4446"/>
                  </a:lnTo>
                  <a:lnTo>
                    <a:pt x="1888" y="4433"/>
                  </a:lnTo>
                  <a:lnTo>
                    <a:pt x="1875" y="4419"/>
                  </a:lnTo>
                  <a:lnTo>
                    <a:pt x="1864" y="4402"/>
                  </a:lnTo>
                  <a:lnTo>
                    <a:pt x="1853" y="4386"/>
                  </a:lnTo>
                  <a:lnTo>
                    <a:pt x="1843" y="4368"/>
                  </a:lnTo>
                  <a:lnTo>
                    <a:pt x="1833" y="4349"/>
                  </a:lnTo>
                  <a:lnTo>
                    <a:pt x="1825" y="4329"/>
                  </a:lnTo>
                  <a:lnTo>
                    <a:pt x="1818" y="4310"/>
                  </a:lnTo>
                  <a:lnTo>
                    <a:pt x="1813" y="4292"/>
                  </a:lnTo>
                  <a:lnTo>
                    <a:pt x="1808" y="4272"/>
                  </a:lnTo>
                  <a:lnTo>
                    <a:pt x="1805" y="4253"/>
                  </a:lnTo>
                  <a:lnTo>
                    <a:pt x="1803" y="4234"/>
                  </a:lnTo>
                  <a:lnTo>
                    <a:pt x="1802" y="4215"/>
                  </a:lnTo>
                  <a:lnTo>
                    <a:pt x="1802" y="4196"/>
                  </a:lnTo>
                  <a:lnTo>
                    <a:pt x="1802" y="4178"/>
                  </a:lnTo>
                  <a:lnTo>
                    <a:pt x="1804" y="4159"/>
                  </a:lnTo>
                  <a:lnTo>
                    <a:pt x="1807" y="4141"/>
                  </a:lnTo>
                  <a:lnTo>
                    <a:pt x="1810" y="4123"/>
                  </a:lnTo>
                  <a:lnTo>
                    <a:pt x="1814" y="4105"/>
                  </a:lnTo>
                  <a:lnTo>
                    <a:pt x="1819" y="4087"/>
                  </a:lnTo>
                  <a:lnTo>
                    <a:pt x="1825" y="4070"/>
                  </a:lnTo>
                  <a:lnTo>
                    <a:pt x="1831" y="4053"/>
                  </a:lnTo>
                  <a:lnTo>
                    <a:pt x="1839" y="4035"/>
                  </a:lnTo>
                  <a:lnTo>
                    <a:pt x="1846" y="4018"/>
                  </a:lnTo>
                  <a:lnTo>
                    <a:pt x="1854" y="4001"/>
                  </a:lnTo>
                  <a:lnTo>
                    <a:pt x="1862" y="3984"/>
                  </a:lnTo>
                  <a:lnTo>
                    <a:pt x="1880" y="3951"/>
                  </a:lnTo>
                  <a:lnTo>
                    <a:pt x="1900" y="3919"/>
                  </a:lnTo>
                  <a:lnTo>
                    <a:pt x="1920" y="3887"/>
                  </a:lnTo>
                  <a:lnTo>
                    <a:pt x="1942" y="3857"/>
                  </a:lnTo>
                  <a:lnTo>
                    <a:pt x="1963" y="3827"/>
                  </a:lnTo>
                  <a:lnTo>
                    <a:pt x="1985" y="3798"/>
                  </a:lnTo>
                  <a:lnTo>
                    <a:pt x="3459" y="1823"/>
                  </a:lnTo>
                  <a:lnTo>
                    <a:pt x="1191" y="1823"/>
                  </a:lnTo>
                  <a:lnTo>
                    <a:pt x="284" y="3038"/>
                  </a:lnTo>
                  <a:lnTo>
                    <a:pt x="228" y="3114"/>
                  </a:lnTo>
                  <a:lnTo>
                    <a:pt x="174" y="3187"/>
                  </a:lnTo>
                  <a:lnTo>
                    <a:pt x="150" y="3224"/>
                  </a:lnTo>
                  <a:lnTo>
                    <a:pt x="126" y="3261"/>
                  </a:lnTo>
                  <a:lnTo>
                    <a:pt x="105" y="3297"/>
                  </a:lnTo>
                  <a:lnTo>
                    <a:pt x="85" y="3334"/>
                  </a:lnTo>
                  <a:lnTo>
                    <a:pt x="66" y="3371"/>
                  </a:lnTo>
                  <a:lnTo>
                    <a:pt x="50" y="3408"/>
                  </a:lnTo>
                  <a:lnTo>
                    <a:pt x="42" y="3427"/>
                  </a:lnTo>
                  <a:lnTo>
                    <a:pt x="36" y="3446"/>
                  </a:lnTo>
                  <a:lnTo>
                    <a:pt x="28" y="3465"/>
                  </a:lnTo>
                  <a:lnTo>
                    <a:pt x="23" y="3484"/>
                  </a:lnTo>
                  <a:lnTo>
                    <a:pt x="17" y="3504"/>
                  </a:lnTo>
                  <a:lnTo>
                    <a:pt x="13" y="3523"/>
                  </a:lnTo>
                  <a:lnTo>
                    <a:pt x="9" y="3543"/>
                  </a:lnTo>
                  <a:lnTo>
                    <a:pt x="6" y="3563"/>
                  </a:lnTo>
                  <a:lnTo>
                    <a:pt x="3" y="3584"/>
                  </a:lnTo>
                  <a:lnTo>
                    <a:pt x="2" y="3604"/>
                  </a:lnTo>
                  <a:lnTo>
                    <a:pt x="1" y="3625"/>
                  </a:lnTo>
                  <a:lnTo>
                    <a:pt x="0" y="3647"/>
                  </a:lnTo>
                  <a:lnTo>
                    <a:pt x="1" y="3668"/>
                  </a:lnTo>
                  <a:lnTo>
                    <a:pt x="2" y="3689"/>
                  </a:lnTo>
                  <a:lnTo>
                    <a:pt x="3" y="3709"/>
                  </a:lnTo>
                  <a:lnTo>
                    <a:pt x="6" y="3730"/>
                  </a:lnTo>
                  <a:lnTo>
                    <a:pt x="9" y="3749"/>
                  </a:lnTo>
                  <a:lnTo>
                    <a:pt x="12" y="3769"/>
                  </a:lnTo>
                  <a:lnTo>
                    <a:pt x="16" y="3788"/>
                  </a:lnTo>
                  <a:lnTo>
                    <a:pt x="21" y="3807"/>
                  </a:lnTo>
                  <a:lnTo>
                    <a:pt x="27" y="3826"/>
                  </a:lnTo>
                  <a:lnTo>
                    <a:pt x="34" y="3844"/>
                  </a:lnTo>
                  <a:lnTo>
                    <a:pt x="40" y="3864"/>
                  </a:lnTo>
                  <a:lnTo>
                    <a:pt x="47" y="3882"/>
                  </a:lnTo>
                  <a:lnTo>
                    <a:pt x="63" y="3918"/>
                  </a:lnTo>
                  <a:lnTo>
                    <a:pt x="82" y="3955"/>
                  </a:lnTo>
                  <a:lnTo>
                    <a:pt x="101" y="3991"/>
                  </a:lnTo>
                  <a:lnTo>
                    <a:pt x="122" y="4027"/>
                  </a:lnTo>
                  <a:lnTo>
                    <a:pt x="146" y="4064"/>
                  </a:lnTo>
                  <a:lnTo>
                    <a:pt x="171" y="4101"/>
                  </a:lnTo>
                  <a:lnTo>
                    <a:pt x="224" y="4176"/>
                  </a:lnTo>
                  <a:lnTo>
                    <a:pt x="284" y="4255"/>
                  </a:lnTo>
                  <a:lnTo>
                    <a:pt x="510" y="4558"/>
                  </a:lnTo>
                  <a:lnTo>
                    <a:pt x="552" y="4615"/>
                  </a:lnTo>
                  <a:lnTo>
                    <a:pt x="595" y="4672"/>
                  </a:lnTo>
                  <a:lnTo>
                    <a:pt x="638" y="4728"/>
                  </a:lnTo>
                  <a:lnTo>
                    <a:pt x="682" y="4784"/>
                  </a:lnTo>
                  <a:lnTo>
                    <a:pt x="725" y="4838"/>
                  </a:lnTo>
                  <a:lnTo>
                    <a:pt x="770" y="4892"/>
                  </a:lnTo>
                  <a:lnTo>
                    <a:pt x="815" y="4945"/>
                  </a:lnTo>
                  <a:lnTo>
                    <a:pt x="860" y="4995"/>
                  </a:lnTo>
                  <a:lnTo>
                    <a:pt x="883" y="5020"/>
                  </a:lnTo>
                  <a:lnTo>
                    <a:pt x="906" y="5044"/>
                  </a:lnTo>
                  <a:lnTo>
                    <a:pt x="930" y="5068"/>
                  </a:lnTo>
                  <a:lnTo>
                    <a:pt x="954" y="5091"/>
                  </a:lnTo>
                  <a:lnTo>
                    <a:pt x="978" y="5114"/>
                  </a:lnTo>
                  <a:lnTo>
                    <a:pt x="1002" y="5135"/>
                  </a:lnTo>
                  <a:lnTo>
                    <a:pt x="1027" y="5157"/>
                  </a:lnTo>
                  <a:lnTo>
                    <a:pt x="1052" y="5177"/>
                  </a:lnTo>
                  <a:lnTo>
                    <a:pt x="1078" y="5198"/>
                  </a:lnTo>
                  <a:lnTo>
                    <a:pt x="1104" y="5217"/>
                  </a:lnTo>
                  <a:lnTo>
                    <a:pt x="1130" y="5236"/>
                  </a:lnTo>
                  <a:lnTo>
                    <a:pt x="1157" y="5254"/>
                  </a:lnTo>
                  <a:lnTo>
                    <a:pt x="1183" y="5271"/>
                  </a:lnTo>
                  <a:lnTo>
                    <a:pt x="1211" y="5287"/>
                  </a:lnTo>
                  <a:lnTo>
                    <a:pt x="1238" y="5304"/>
                  </a:lnTo>
                  <a:lnTo>
                    <a:pt x="1266" y="5318"/>
                  </a:lnTo>
                  <a:lnTo>
                    <a:pt x="1294" y="5331"/>
                  </a:lnTo>
                  <a:lnTo>
                    <a:pt x="1324" y="5345"/>
                  </a:lnTo>
                  <a:lnTo>
                    <a:pt x="1353" y="5357"/>
                  </a:lnTo>
                  <a:lnTo>
                    <a:pt x="1382" y="5368"/>
                  </a:lnTo>
                  <a:lnTo>
                    <a:pt x="1413" y="5378"/>
                  </a:lnTo>
                  <a:lnTo>
                    <a:pt x="1443" y="5388"/>
                  </a:lnTo>
                  <a:lnTo>
                    <a:pt x="1474" y="5397"/>
                  </a:lnTo>
                  <a:lnTo>
                    <a:pt x="1505" y="5405"/>
                  </a:lnTo>
                  <a:lnTo>
                    <a:pt x="1536" y="5413"/>
                  </a:lnTo>
                  <a:lnTo>
                    <a:pt x="1569" y="5421"/>
                  </a:lnTo>
                  <a:lnTo>
                    <a:pt x="1602" y="5427"/>
                  </a:lnTo>
                  <a:lnTo>
                    <a:pt x="1634" y="5433"/>
                  </a:lnTo>
                  <a:lnTo>
                    <a:pt x="1668" y="5438"/>
                  </a:lnTo>
                  <a:lnTo>
                    <a:pt x="1703" y="5442"/>
                  </a:lnTo>
                  <a:lnTo>
                    <a:pt x="1738" y="5446"/>
                  </a:lnTo>
                  <a:lnTo>
                    <a:pt x="1772" y="5450"/>
                  </a:lnTo>
                  <a:lnTo>
                    <a:pt x="1844" y="5456"/>
                  </a:lnTo>
                  <a:lnTo>
                    <a:pt x="1918" y="5462"/>
                  </a:lnTo>
                  <a:lnTo>
                    <a:pt x="1995" y="5465"/>
                  </a:lnTo>
                  <a:lnTo>
                    <a:pt x="2074" y="5467"/>
                  </a:lnTo>
                  <a:lnTo>
                    <a:pt x="2157" y="5469"/>
                  </a:lnTo>
                  <a:lnTo>
                    <a:pt x="2242" y="5469"/>
                  </a:lnTo>
                  <a:lnTo>
                    <a:pt x="2329" y="5470"/>
                  </a:lnTo>
                  <a:lnTo>
                    <a:pt x="2419" y="5470"/>
                  </a:lnTo>
                  <a:lnTo>
                    <a:pt x="3403" y="5470"/>
                  </a:lnTo>
                  <a:lnTo>
                    <a:pt x="3512" y="5469"/>
                  </a:lnTo>
                  <a:lnTo>
                    <a:pt x="3627" y="5469"/>
                  </a:lnTo>
                  <a:lnTo>
                    <a:pt x="3686" y="5468"/>
                  </a:lnTo>
                  <a:lnTo>
                    <a:pt x="3748" y="5466"/>
                  </a:lnTo>
                  <a:lnTo>
                    <a:pt x="3809" y="5464"/>
                  </a:lnTo>
                  <a:lnTo>
                    <a:pt x="3872" y="5461"/>
                  </a:lnTo>
                  <a:lnTo>
                    <a:pt x="3936" y="5456"/>
                  </a:lnTo>
                  <a:lnTo>
                    <a:pt x="4000" y="5452"/>
                  </a:lnTo>
                  <a:lnTo>
                    <a:pt x="4065" y="5446"/>
                  </a:lnTo>
                  <a:lnTo>
                    <a:pt x="4131" y="5439"/>
                  </a:lnTo>
                  <a:lnTo>
                    <a:pt x="4196" y="5431"/>
                  </a:lnTo>
                  <a:lnTo>
                    <a:pt x="4262" y="5422"/>
                  </a:lnTo>
                  <a:lnTo>
                    <a:pt x="4329" y="5410"/>
                  </a:lnTo>
                  <a:lnTo>
                    <a:pt x="4395" y="5398"/>
                  </a:lnTo>
                  <a:lnTo>
                    <a:pt x="4461" y="5384"/>
                  </a:lnTo>
                  <a:lnTo>
                    <a:pt x="4528" y="5368"/>
                  </a:lnTo>
                  <a:lnTo>
                    <a:pt x="4594" y="5350"/>
                  </a:lnTo>
                  <a:lnTo>
                    <a:pt x="4659" y="5330"/>
                  </a:lnTo>
                  <a:lnTo>
                    <a:pt x="4725" y="5309"/>
                  </a:lnTo>
                  <a:lnTo>
                    <a:pt x="4790" y="5284"/>
                  </a:lnTo>
                  <a:lnTo>
                    <a:pt x="4854" y="5257"/>
                  </a:lnTo>
                  <a:lnTo>
                    <a:pt x="4918" y="5229"/>
                  </a:lnTo>
                  <a:lnTo>
                    <a:pt x="4981" y="5198"/>
                  </a:lnTo>
                  <a:lnTo>
                    <a:pt x="5042" y="5164"/>
                  </a:lnTo>
                  <a:lnTo>
                    <a:pt x="5104" y="5127"/>
                  </a:lnTo>
                  <a:lnTo>
                    <a:pt x="5163" y="5087"/>
                  </a:lnTo>
                  <a:lnTo>
                    <a:pt x="5222" y="5045"/>
                  </a:lnTo>
                  <a:lnTo>
                    <a:pt x="5278" y="5000"/>
                  </a:lnTo>
                  <a:lnTo>
                    <a:pt x="5334" y="4952"/>
                  </a:lnTo>
                  <a:lnTo>
                    <a:pt x="5388" y="4900"/>
                  </a:lnTo>
                  <a:lnTo>
                    <a:pt x="5439" y="4845"/>
                  </a:lnTo>
                  <a:lnTo>
                    <a:pt x="5488" y="4790"/>
                  </a:lnTo>
                  <a:lnTo>
                    <a:pt x="5533" y="4733"/>
                  </a:lnTo>
                  <a:lnTo>
                    <a:pt x="5575" y="4675"/>
                  </a:lnTo>
                  <a:lnTo>
                    <a:pt x="5615" y="4617"/>
                  </a:lnTo>
                  <a:lnTo>
                    <a:pt x="5651" y="4556"/>
                  </a:lnTo>
                  <a:lnTo>
                    <a:pt x="5684" y="4496"/>
                  </a:lnTo>
                  <a:lnTo>
                    <a:pt x="5716" y="4435"/>
                  </a:lnTo>
                  <a:lnTo>
                    <a:pt x="5745" y="4374"/>
                  </a:lnTo>
                  <a:lnTo>
                    <a:pt x="5771" y="4312"/>
                  </a:lnTo>
                  <a:lnTo>
                    <a:pt x="5795" y="4250"/>
                  </a:lnTo>
                  <a:lnTo>
                    <a:pt x="5816" y="4189"/>
                  </a:lnTo>
                  <a:lnTo>
                    <a:pt x="5837" y="4127"/>
                  </a:lnTo>
                  <a:lnTo>
                    <a:pt x="5854" y="4066"/>
                  </a:lnTo>
                  <a:lnTo>
                    <a:pt x="5870" y="4005"/>
                  </a:lnTo>
                  <a:lnTo>
                    <a:pt x="5885" y="3946"/>
                  </a:lnTo>
                  <a:lnTo>
                    <a:pt x="5897" y="3886"/>
                  </a:lnTo>
                  <a:lnTo>
                    <a:pt x="5908" y="3828"/>
                  </a:lnTo>
                  <a:lnTo>
                    <a:pt x="5917" y="3771"/>
                  </a:lnTo>
                  <a:lnTo>
                    <a:pt x="5925" y="3715"/>
                  </a:lnTo>
                  <a:lnTo>
                    <a:pt x="5932" y="3660"/>
                  </a:lnTo>
                  <a:lnTo>
                    <a:pt x="5938" y="3607"/>
                  </a:lnTo>
                  <a:lnTo>
                    <a:pt x="5943" y="3555"/>
                  </a:lnTo>
                  <a:lnTo>
                    <a:pt x="5946" y="3506"/>
                  </a:lnTo>
                  <a:lnTo>
                    <a:pt x="5949" y="3458"/>
                  </a:lnTo>
                  <a:lnTo>
                    <a:pt x="5951" y="3413"/>
                  </a:lnTo>
                  <a:lnTo>
                    <a:pt x="5953" y="3369"/>
                  </a:lnTo>
                  <a:lnTo>
                    <a:pt x="5954" y="3328"/>
                  </a:lnTo>
                  <a:lnTo>
                    <a:pt x="5955" y="3254"/>
                  </a:lnTo>
                  <a:lnTo>
                    <a:pt x="5955" y="3190"/>
                  </a:lnTo>
                  <a:lnTo>
                    <a:pt x="5955" y="2280"/>
                  </a:lnTo>
                  <a:lnTo>
                    <a:pt x="5955" y="2216"/>
                  </a:lnTo>
                  <a:lnTo>
                    <a:pt x="5954" y="2142"/>
                  </a:lnTo>
                  <a:lnTo>
                    <a:pt x="5953" y="2101"/>
                  </a:lnTo>
                  <a:lnTo>
                    <a:pt x="5951" y="2057"/>
                  </a:lnTo>
                  <a:lnTo>
                    <a:pt x="5949" y="2012"/>
                  </a:lnTo>
                  <a:lnTo>
                    <a:pt x="5946" y="1964"/>
                  </a:lnTo>
                  <a:lnTo>
                    <a:pt x="5943" y="1915"/>
                  </a:lnTo>
                  <a:lnTo>
                    <a:pt x="5938" y="1863"/>
                  </a:lnTo>
                  <a:lnTo>
                    <a:pt x="5932" y="1810"/>
                  </a:lnTo>
                  <a:lnTo>
                    <a:pt x="5925" y="1756"/>
                  </a:lnTo>
                  <a:lnTo>
                    <a:pt x="5917" y="1699"/>
                  </a:lnTo>
                  <a:lnTo>
                    <a:pt x="5908" y="1642"/>
                  </a:lnTo>
                  <a:lnTo>
                    <a:pt x="5897" y="1583"/>
                  </a:lnTo>
                  <a:lnTo>
                    <a:pt x="5885" y="1524"/>
                  </a:lnTo>
                  <a:lnTo>
                    <a:pt x="5870" y="1464"/>
                  </a:lnTo>
                  <a:lnTo>
                    <a:pt x="5854" y="1404"/>
                  </a:lnTo>
                  <a:lnTo>
                    <a:pt x="5837" y="1342"/>
                  </a:lnTo>
                  <a:lnTo>
                    <a:pt x="5816" y="1281"/>
                  </a:lnTo>
                  <a:lnTo>
                    <a:pt x="5795" y="1219"/>
                  </a:lnTo>
                  <a:lnTo>
                    <a:pt x="5771" y="1158"/>
                  </a:lnTo>
                  <a:lnTo>
                    <a:pt x="5745" y="1096"/>
                  </a:lnTo>
                  <a:lnTo>
                    <a:pt x="5716" y="1035"/>
                  </a:lnTo>
                  <a:lnTo>
                    <a:pt x="5684" y="974"/>
                  </a:lnTo>
                  <a:lnTo>
                    <a:pt x="5651" y="914"/>
                  </a:lnTo>
                  <a:lnTo>
                    <a:pt x="5615" y="854"/>
                  </a:lnTo>
                  <a:lnTo>
                    <a:pt x="5575" y="795"/>
                  </a:lnTo>
                  <a:lnTo>
                    <a:pt x="5533" y="737"/>
                  </a:lnTo>
                  <a:lnTo>
                    <a:pt x="5488" y="680"/>
                  </a:lnTo>
                  <a:lnTo>
                    <a:pt x="5439" y="624"/>
                  </a:lnTo>
                  <a:lnTo>
                    <a:pt x="5388" y="570"/>
                  </a:lnTo>
                  <a:lnTo>
                    <a:pt x="5334" y="519"/>
                  </a:lnTo>
                  <a:lnTo>
                    <a:pt x="5278" y="470"/>
                  </a:lnTo>
                  <a:lnTo>
                    <a:pt x="5222" y="425"/>
                  </a:lnTo>
                  <a:lnTo>
                    <a:pt x="5163" y="382"/>
                  </a:lnTo>
                  <a:lnTo>
                    <a:pt x="5104" y="343"/>
                  </a:lnTo>
                  <a:lnTo>
                    <a:pt x="5042" y="306"/>
                  </a:lnTo>
                  <a:lnTo>
                    <a:pt x="4981" y="272"/>
                  </a:lnTo>
                  <a:lnTo>
                    <a:pt x="4918" y="241"/>
                  </a:lnTo>
                  <a:lnTo>
                    <a:pt x="4854" y="212"/>
                  </a:lnTo>
                  <a:lnTo>
                    <a:pt x="4790" y="186"/>
                  </a:lnTo>
                  <a:lnTo>
                    <a:pt x="4725" y="162"/>
                  </a:lnTo>
                  <a:lnTo>
                    <a:pt x="4659" y="139"/>
                  </a:lnTo>
                  <a:lnTo>
                    <a:pt x="4594" y="120"/>
                  </a:lnTo>
                  <a:lnTo>
                    <a:pt x="4528" y="103"/>
                  </a:lnTo>
                  <a:lnTo>
                    <a:pt x="4461" y="86"/>
                  </a:lnTo>
                  <a:lnTo>
                    <a:pt x="4395" y="72"/>
                  </a:lnTo>
                  <a:lnTo>
                    <a:pt x="4329" y="59"/>
                  </a:lnTo>
                  <a:lnTo>
                    <a:pt x="4262" y="48"/>
                  </a:lnTo>
                  <a:lnTo>
                    <a:pt x="4196" y="39"/>
                  </a:lnTo>
                  <a:lnTo>
                    <a:pt x="4131" y="31"/>
                  </a:lnTo>
                  <a:lnTo>
                    <a:pt x="4065" y="24"/>
                  </a:lnTo>
                  <a:lnTo>
                    <a:pt x="4000" y="18"/>
                  </a:lnTo>
                  <a:lnTo>
                    <a:pt x="3936" y="13"/>
                  </a:lnTo>
                  <a:lnTo>
                    <a:pt x="3872" y="10"/>
                  </a:lnTo>
                  <a:lnTo>
                    <a:pt x="3809" y="7"/>
                  </a:lnTo>
                  <a:lnTo>
                    <a:pt x="3748" y="5"/>
                  </a:lnTo>
                  <a:lnTo>
                    <a:pt x="3686" y="3"/>
                  </a:lnTo>
                  <a:lnTo>
                    <a:pt x="3627" y="2"/>
                  </a:lnTo>
                  <a:lnTo>
                    <a:pt x="3512" y="1"/>
                  </a:lnTo>
                  <a:lnTo>
                    <a:pt x="3403" y="1"/>
                  </a:lnTo>
                  <a:lnTo>
                    <a:pt x="1833" y="0"/>
                  </a:lnTo>
                  <a:lnTo>
                    <a:pt x="1775" y="0"/>
                  </a:lnTo>
                  <a:lnTo>
                    <a:pt x="1714" y="2"/>
                  </a:lnTo>
                  <a:lnTo>
                    <a:pt x="1683" y="5"/>
                  </a:lnTo>
                  <a:lnTo>
                    <a:pt x="1652" y="8"/>
                  </a:lnTo>
                  <a:lnTo>
                    <a:pt x="1619" y="12"/>
                  </a:lnTo>
                  <a:lnTo>
                    <a:pt x="1587" y="19"/>
                  </a:lnTo>
                  <a:lnTo>
                    <a:pt x="1556" y="27"/>
                  </a:lnTo>
                  <a:lnTo>
                    <a:pt x="1524" y="37"/>
                  </a:lnTo>
                  <a:lnTo>
                    <a:pt x="1508" y="43"/>
                  </a:lnTo>
                  <a:lnTo>
                    <a:pt x="1492" y="49"/>
                  </a:lnTo>
                  <a:lnTo>
                    <a:pt x="1476" y="56"/>
                  </a:lnTo>
                  <a:lnTo>
                    <a:pt x="1461" y="65"/>
                  </a:lnTo>
                  <a:lnTo>
                    <a:pt x="1446" y="73"/>
                  </a:lnTo>
                  <a:lnTo>
                    <a:pt x="1430" y="82"/>
                  </a:lnTo>
                  <a:lnTo>
                    <a:pt x="1415" y="91"/>
                  </a:lnTo>
                  <a:lnTo>
                    <a:pt x="1400" y="103"/>
                  </a:lnTo>
                  <a:lnTo>
                    <a:pt x="1385" y="114"/>
                  </a:lnTo>
                  <a:lnTo>
                    <a:pt x="1370" y="126"/>
                  </a:lnTo>
                  <a:lnTo>
                    <a:pt x="1356" y="138"/>
                  </a:lnTo>
                  <a:lnTo>
                    <a:pt x="1341" y="153"/>
                  </a:lnTo>
                  <a:lnTo>
                    <a:pt x="1328" y="167"/>
                  </a:lnTo>
                  <a:lnTo>
                    <a:pt x="1315" y="182"/>
                  </a:lnTo>
                  <a:lnTo>
                    <a:pt x="1303" y="196"/>
                  </a:lnTo>
                  <a:lnTo>
                    <a:pt x="1291" y="211"/>
                  </a:lnTo>
                  <a:lnTo>
                    <a:pt x="1281" y="226"/>
                  </a:lnTo>
                  <a:lnTo>
                    <a:pt x="1272" y="241"/>
                  </a:lnTo>
                  <a:lnTo>
                    <a:pt x="1263" y="256"/>
                  </a:lnTo>
                  <a:lnTo>
                    <a:pt x="1255" y="272"/>
                  </a:lnTo>
                  <a:lnTo>
                    <a:pt x="1247" y="288"/>
                  </a:lnTo>
                  <a:lnTo>
                    <a:pt x="1240" y="304"/>
                  </a:lnTo>
                  <a:lnTo>
                    <a:pt x="1233" y="319"/>
                  </a:lnTo>
                  <a:lnTo>
                    <a:pt x="1228" y="335"/>
                  </a:lnTo>
                  <a:lnTo>
                    <a:pt x="1218" y="367"/>
                  </a:lnTo>
                  <a:lnTo>
                    <a:pt x="1210" y="399"/>
                  </a:lnTo>
                  <a:lnTo>
                    <a:pt x="1204" y="432"/>
                  </a:lnTo>
                  <a:lnTo>
                    <a:pt x="1199" y="464"/>
                  </a:lnTo>
                  <a:lnTo>
                    <a:pt x="1195" y="495"/>
                  </a:lnTo>
                  <a:lnTo>
                    <a:pt x="1193" y="526"/>
                  </a:lnTo>
                  <a:lnTo>
                    <a:pt x="1191" y="588"/>
                  </a:lnTo>
                  <a:lnTo>
                    <a:pt x="1191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BA905D01-4295-4AF2-8D5D-0F97B16F04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1" y="3998"/>
              <a:ext cx="150" cy="112"/>
            </a:xfrm>
            <a:custGeom>
              <a:avLst/>
              <a:gdLst>
                <a:gd name="T0" fmla="*/ 0 w 4991"/>
                <a:gd name="T1" fmla="*/ 0 h 3647"/>
                <a:gd name="T2" fmla="*/ 0 w 4991"/>
                <a:gd name="T3" fmla="*/ 0 h 3647"/>
                <a:gd name="T4" fmla="*/ 0 w 4991"/>
                <a:gd name="T5" fmla="*/ 0 h 3647"/>
                <a:gd name="T6" fmla="*/ 0 w 4991"/>
                <a:gd name="T7" fmla="*/ 0 h 3647"/>
                <a:gd name="T8" fmla="*/ 0 w 4991"/>
                <a:gd name="T9" fmla="*/ 0 h 36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1"/>
                <a:gd name="T16" fmla="*/ 0 h 3647"/>
                <a:gd name="T17" fmla="*/ 4991 w 4991"/>
                <a:gd name="T18" fmla="*/ 3647 h 36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1" h="3647">
                  <a:moveTo>
                    <a:pt x="2722" y="0"/>
                  </a:moveTo>
                  <a:lnTo>
                    <a:pt x="4991" y="0"/>
                  </a:lnTo>
                  <a:lnTo>
                    <a:pt x="2268" y="3647"/>
                  </a:lnTo>
                  <a:lnTo>
                    <a:pt x="0" y="3647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xmlns="" id="{01687A1C-F332-45B3-889D-4ED0022FBD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6" y="3998"/>
              <a:ext cx="209" cy="166"/>
            </a:xfrm>
            <a:custGeom>
              <a:avLst/>
              <a:gdLst>
                <a:gd name="T0" fmla="*/ 0 w 6864"/>
                <a:gd name="T1" fmla="*/ 0 h 5470"/>
                <a:gd name="T2" fmla="*/ 0 w 6864"/>
                <a:gd name="T3" fmla="*/ 0 h 5470"/>
                <a:gd name="T4" fmla="*/ 0 w 6864"/>
                <a:gd name="T5" fmla="*/ 0 h 5470"/>
                <a:gd name="T6" fmla="*/ 0 w 6864"/>
                <a:gd name="T7" fmla="*/ 0 h 5470"/>
                <a:gd name="T8" fmla="*/ 0 w 6864"/>
                <a:gd name="T9" fmla="*/ 0 h 5470"/>
                <a:gd name="T10" fmla="*/ 0 w 6864"/>
                <a:gd name="T11" fmla="*/ 0 h 5470"/>
                <a:gd name="T12" fmla="*/ 0 w 6864"/>
                <a:gd name="T13" fmla="*/ 0 h 5470"/>
                <a:gd name="T14" fmla="*/ 0 w 6864"/>
                <a:gd name="T15" fmla="*/ 0 h 5470"/>
                <a:gd name="T16" fmla="*/ 0 w 6864"/>
                <a:gd name="T17" fmla="*/ 0 h 5470"/>
                <a:gd name="T18" fmla="*/ 0 w 6864"/>
                <a:gd name="T19" fmla="*/ 0 h 5470"/>
                <a:gd name="T20" fmla="*/ 0 w 6864"/>
                <a:gd name="T21" fmla="*/ 0 h 5470"/>
                <a:gd name="T22" fmla="*/ 0 w 6864"/>
                <a:gd name="T23" fmla="*/ 0 h 5470"/>
                <a:gd name="T24" fmla="*/ 0 w 6864"/>
                <a:gd name="T25" fmla="*/ 0 h 5470"/>
                <a:gd name="T26" fmla="*/ 0 w 6864"/>
                <a:gd name="T27" fmla="*/ 0 h 5470"/>
                <a:gd name="T28" fmla="*/ 0 w 6864"/>
                <a:gd name="T29" fmla="*/ 0 h 5470"/>
                <a:gd name="T30" fmla="*/ 0 w 6864"/>
                <a:gd name="T31" fmla="*/ 0 h 5470"/>
                <a:gd name="T32" fmla="*/ 0 w 6864"/>
                <a:gd name="T33" fmla="*/ 0 h 5470"/>
                <a:gd name="T34" fmla="*/ 0 w 6864"/>
                <a:gd name="T35" fmla="*/ 0 h 5470"/>
                <a:gd name="T36" fmla="*/ 0 w 6864"/>
                <a:gd name="T37" fmla="*/ 0 h 5470"/>
                <a:gd name="T38" fmla="*/ 0 w 6864"/>
                <a:gd name="T39" fmla="*/ 0 h 5470"/>
                <a:gd name="T40" fmla="*/ 0 w 6864"/>
                <a:gd name="T41" fmla="*/ 0 h 5470"/>
                <a:gd name="T42" fmla="*/ 0 w 6864"/>
                <a:gd name="T43" fmla="*/ 0 h 5470"/>
                <a:gd name="T44" fmla="*/ 0 w 6864"/>
                <a:gd name="T45" fmla="*/ 0 h 5470"/>
                <a:gd name="T46" fmla="*/ 0 w 6864"/>
                <a:gd name="T47" fmla="*/ 0 h 5470"/>
                <a:gd name="T48" fmla="*/ 0 w 6864"/>
                <a:gd name="T49" fmla="*/ 0 h 5470"/>
                <a:gd name="T50" fmla="*/ 0 w 6864"/>
                <a:gd name="T51" fmla="*/ 0 h 5470"/>
                <a:gd name="T52" fmla="*/ 0 w 6864"/>
                <a:gd name="T53" fmla="*/ 0 h 5470"/>
                <a:gd name="T54" fmla="*/ 0 w 6864"/>
                <a:gd name="T55" fmla="*/ 0 h 5470"/>
                <a:gd name="T56" fmla="*/ 0 w 6864"/>
                <a:gd name="T57" fmla="*/ 0 h 5470"/>
                <a:gd name="T58" fmla="*/ 0 w 6864"/>
                <a:gd name="T59" fmla="*/ 0 h 5470"/>
                <a:gd name="T60" fmla="*/ 0 w 6864"/>
                <a:gd name="T61" fmla="*/ 0 h 5470"/>
                <a:gd name="T62" fmla="*/ 0 w 6864"/>
                <a:gd name="T63" fmla="*/ 0 h 5470"/>
                <a:gd name="T64" fmla="*/ 0 w 6864"/>
                <a:gd name="T65" fmla="*/ 0 h 5470"/>
                <a:gd name="T66" fmla="*/ 0 w 6864"/>
                <a:gd name="T67" fmla="*/ 0 h 5470"/>
                <a:gd name="T68" fmla="*/ 0 w 6864"/>
                <a:gd name="T69" fmla="*/ 0 h 5470"/>
                <a:gd name="T70" fmla="*/ 0 w 6864"/>
                <a:gd name="T71" fmla="*/ 0 h 5470"/>
                <a:gd name="T72" fmla="*/ 0 w 6864"/>
                <a:gd name="T73" fmla="*/ 0 h 5470"/>
                <a:gd name="T74" fmla="*/ 0 w 6864"/>
                <a:gd name="T75" fmla="*/ 0 h 5470"/>
                <a:gd name="T76" fmla="*/ 0 w 6864"/>
                <a:gd name="T77" fmla="*/ 0 h 5470"/>
                <a:gd name="T78" fmla="*/ 0 w 6864"/>
                <a:gd name="T79" fmla="*/ 0 h 5470"/>
                <a:gd name="T80" fmla="*/ 0 w 6864"/>
                <a:gd name="T81" fmla="*/ 0 h 5470"/>
                <a:gd name="T82" fmla="*/ 0 w 6864"/>
                <a:gd name="T83" fmla="*/ 0 h 5470"/>
                <a:gd name="T84" fmla="*/ 0 w 6864"/>
                <a:gd name="T85" fmla="*/ 0 h 5470"/>
                <a:gd name="T86" fmla="*/ 0 w 6864"/>
                <a:gd name="T87" fmla="*/ 0 h 5470"/>
                <a:gd name="T88" fmla="*/ 0 w 6864"/>
                <a:gd name="T89" fmla="*/ 0 h 5470"/>
                <a:gd name="T90" fmla="*/ 0 w 6864"/>
                <a:gd name="T91" fmla="*/ 0 h 5470"/>
                <a:gd name="T92" fmla="*/ 0 w 6864"/>
                <a:gd name="T93" fmla="*/ 0 h 5470"/>
                <a:gd name="T94" fmla="*/ 0 w 6864"/>
                <a:gd name="T95" fmla="*/ 0 h 5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64"/>
                <a:gd name="T145" fmla="*/ 0 h 5470"/>
                <a:gd name="T146" fmla="*/ 6864 w 6864"/>
                <a:gd name="T147" fmla="*/ 5470 h 54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64" h="5470">
                  <a:moveTo>
                    <a:pt x="0" y="646"/>
                  </a:moveTo>
                  <a:lnTo>
                    <a:pt x="0" y="588"/>
                  </a:lnTo>
                  <a:lnTo>
                    <a:pt x="2" y="526"/>
                  </a:lnTo>
                  <a:lnTo>
                    <a:pt x="5" y="495"/>
                  </a:lnTo>
                  <a:lnTo>
                    <a:pt x="8" y="464"/>
                  </a:lnTo>
                  <a:lnTo>
                    <a:pt x="12" y="431"/>
                  </a:lnTo>
                  <a:lnTo>
                    <a:pt x="19" y="399"/>
                  </a:lnTo>
                  <a:lnTo>
                    <a:pt x="27" y="367"/>
                  </a:lnTo>
                  <a:lnTo>
                    <a:pt x="37" y="336"/>
                  </a:lnTo>
                  <a:lnTo>
                    <a:pt x="43" y="319"/>
                  </a:lnTo>
                  <a:lnTo>
                    <a:pt x="49" y="304"/>
                  </a:lnTo>
                  <a:lnTo>
                    <a:pt x="56" y="288"/>
                  </a:lnTo>
                  <a:lnTo>
                    <a:pt x="63" y="272"/>
                  </a:lnTo>
                  <a:lnTo>
                    <a:pt x="72" y="257"/>
                  </a:lnTo>
                  <a:lnTo>
                    <a:pt x="81" y="241"/>
                  </a:lnTo>
                  <a:lnTo>
                    <a:pt x="91" y="226"/>
                  </a:lnTo>
                  <a:lnTo>
                    <a:pt x="101" y="210"/>
                  </a:lnTo>
                  <a:lnTo>
                    <a:pt x="112" y="196"/>
                  </a:lnTo>
                  <a:lnTo>
                    <a:pt x="125" y="181"/>
                  </a:lnTo>
                  <a:lnTo>
                    <a:pt x="138" y="166"/>
                  </a:lnTo>
                  <a:lnTo>
                    <a:pt x="151" y="152"/>
                  </a:lnTo>
                  <a:lnTo>
                    <a:pt x="165" y="139"/>
                  </a:lnTo>
                  <a:lnTo>
                    <a:pt x="180" y="125"/>
                  </a:lnTo>
                  <a:lnTo>
                    <a:pt x="195" y="113"/>
                  </a:lnTo>
                  <a:lnTo>
                    <a:pt x="209" y="102"/>
                  </a:lnTo>
                  <a:lnTo>
                    <a:pt x="225" y="92"/>
                  </a:lnTo>
                  <a:lnTo>
                    <a:pt x="240" y="82"/>
                  </a:lnTo>
                  <a:lnTo>
                    <a:pt x="255" y="73"/>
                  </a:lnTo>
                  <a:lnTo>
                    <a:pt x="271" y="65"/>
                  </a:lnTo>
                  <a:lnTo>
                    <a:pt x="286" y="57"/>
                  </a:lnTo>
                  <a:lnTo>
                    <a:pt x="301" y="49"/>
                  </a:lnTo>
                  <a:lnTo>
                    <a:pt x="318" y="43"/>
                  </a:lnTo>
                  <a:lnTo>
                    <a:pt x="333" y="37"/>
                  </a:lnTo>
                  <a:lnTo>
                    <a:pt x="365" y="27"/>
                  </a:lnTo>
                  <a:lnTo>
                    <a:pt x="397" y="20"/>
                  </a:lnTo>
                  <a:lnTo>
                    <a:pt x="429" y="14"/>
                  </a:lnTo>
                  <a:lnTo>
                    <a:pt x="460" y="8"/>
                  </a:lnTo>
                  <a:lnTo>
                    <a:pt x="492" y="5"/>
                  </a:lnTo>
                  <a:lnTo>
                    <a:pt x="524" y="2"/>
                  </a:lnTo>
                  <a:lnTo>
                    <a:pt x="584" y="0"/>
                  </a:lnTo>
                  <a:lnTo>
                    <a:pt x="642" y="0"/>
                  </a:lnTo>
                  <a:lnTo>
                    <a:pt x="4443" y="0"/>
                  </a:lnTo>
                  <a:lnTo>
                    <a:pt x="4534" y="0"/>
                  </a:lnTo>
                  <a:lnTo>
                    <a:pt x="4622" y="0"/>
                  </a:lnTo>
                  <a:lnTo>
                    <a:pt x="4707" y="1"/>
                  </a:lnTo>
                  <a:lnTo>
                    <a:pt x="4788" y="2"/>
                  </a:lnTo>
                  <a:lnTo>
                    <a:pt x="4868" y="5"/>
                  </a:lnTo>
                  <a:lnTo>
                    <a:pt x="4944" y="8"/>
                  </a:lnTo>
                  <a:lnTo>
                    <a:pt x="5019" y="14"/>
                  </a:lnTo>
                  <a:lnTo>
                    <a:pt x="5090" y="20"/>
                  </a:lnTo>
                  <a:lnTo>
                    <a:pt x="5126" y="23"/>
                  </a:lnTo>
                  <a:lnTo>
                    <a:pt x="5161" y="27"/>
                  </a:lnTo>
                  <a:lnTo>
                    <a:pt x="5195" y="32"/>
                  </a:lnTo>
                  <a:lnTo>
                    <a:pt x="5228" y="37"/>
                  </a:lnTo>
                  <a:lnTo>
                    <a:pt x="5261" y="43"/>
                  </a:lnTo>
                  <a:lnTo>
                    <a:pt x="5294" y="49"/>
                  </a:lnTo>
                  <a:lnTo>
                    <a:pt x="5326" y="57"/>
                  </a:lnTo>
                  <a:lnTo>
                    <a:pt x="5358" y="65"/>
                  </a:lnTo>
                  <a:lnTo>
                    <a:pt x="5390" y="73"/>
                  </a:lnTo>
                  <a:lnTo>
                    <a:pt x="5420" y="82"/>
                  </a:lnTo>
                  <a:lnTo>
                    <a:pt x="5451" y="92"/>
                  </a:lnTo>
                  <a:lnTo>
                    <a:pt x="5480" y="102"/>
                  </a:lnTo>
                  <a:lnTo>
                    <a:pt x="5510" y="113"/>
                  </a:lnTo>
                  <a:lnTo>
                    <a:pt x="5540" y="125"/>
                  </a:lnTo>
                  <a:lnTo>
                    <a:pt x="5568" y="139"/>
                  </a:lnTo>
                  <a:lnTo>
                    <a:pt x="5597" y="152"/>
                  </a:lnTo>
                  <a:lnTo>
                    <a:pt x="5624" y="167"/>
                  </a:lnTo>
                  <a:lnTo>
                    <a:pt x="5653" y="183"/>
                  </a:lnTo>
                  <a:lnTo>
                    <a:pt x="5679" y="199"/>
                  </a:lnTo>
                  <a:lnTo>
                    <a:pt x="5707" y="216"/>
                  </a:lnTo>
                  <a:lnTo>
                    <a:pt x="5733" y="234"/>
                  </a:lnTo>
                  <a:lnTo>
                    <a:pt x="5759" y="253"/>
                  </a:lnTo>
                  <a:lnTo>
                    <a:pt x="5785" y="272"/>
                  </a:lnTo>
                  <a:lnTo>
                    <a:pt x="5810" y="293"/>
                  </a:lnTo>
                  <a:lnTo>
                    <a:pt x="5836" y="313"/>
                  </a:lnTo>
                  <a:lnTo>
                    <a:pt x="5860" y="335"/>
                  </a:lnTo>
                  <a:lnTo>
                    <a:pt x="5885" y="357"/>
                  </a:lnTo>
                  <a:lnTo>
                    <a:pt x="5909" y="380"/>
                  </a:lnTo>
                  <a:lnTo>
                    <a:pt x="5933" y="402"/>
                  </a:lnTo>
                  <a:lnTo>
                    <a:pt x="5956" y="427"/>
                  </a:lnTo>
                  <a:lnTo>
                    <a:pt x="5980" y="450"/>
                  </a:lnTo>
                  <a:lnTo>
                    <a:pt x="6003" y="475"/>
                  </a:lnTo>
                  <a:lnTo>
                    <a:pt x="6048" y="526"/>
                  </a:lnTo>
                  <a:lnTo>
                    <a:pt x="6093" y="579"/>
                  </a:lnTo>
                  <a:lnTo>
                    <a:pt x="6138" y="632"/>
                  </a:lnTo>
                  <a:lnTo>
                    <a:pt x="6181" y="686"/>
                  </a:lnTo>
                  <a:lnTo>
                    <a:pt x="6225" y="742"/>
                  </a:lnTo>
                  <a:lnTo>
                    <a:pt x="6268" y="798"/>
                  </a:lnTo>
                  <a:lnTo>
                    <a:pt x="6309" y="855"/>
                  </a:lnTo>
                  <a:lnTo>
                    <a:pt x="6352" y="912"/>
                  </a:lnTo>
                  <a:lnTo>
                    <a:pt x="6579" y="1215"/>
                  </a:lnTo>
                  <a:lnTo>
                    <a:pt x="6638" y="1294"/>
                  </a:lnTo>
                  <a:lnTo>
                    <a:pt x="6692" y="1370"/>
                  </a:lnTo>
                  <a:lnTo>
                    <a:pt x="6717" y="1406"/>
                  </a:lnTo>
                  <a:lnTo>
                    <a:pt x="6740" y="1443"/>
                  </a:lnTo>
                  <a:lnTo>
                    <a:pt x="6762" y="1479"/>
                  </a:lnTo>
                  <a:lnTo>
                    <a:pt x="6782" y="1515"/>
                  </a:lnTo>
                  <a:lnTo>
                    <a:pt x="6800" y="1552"/>
                  </a:lnTo>
                  <a:lnTo>
                    <a:pt x="6816" y="1589"/>
                  </a:lnTo>
                  <a:lnTo>
                    <a:pt x="6824" y="1607"/>
                  </a:lnTo>
                  <a:lnTo>
                    <a:pt x="6830" y="1626"/>
                  </a:lnTo>
                  <a:lnTo>
                    <a:pt x="6836" y="1644"/>
                  </a:lnTo>
                  <a:lnTo>
                    <a:pt x="6842" y="1663"/>
                  </a:lnTo>
                  <a:lnTo>
                    <a:pt x="6846" y="1682"/>
                  </a:lnTo>
                  <a:lnTo>
                    <a:pt x="6852" y="1701"/>
                  </a:lnTo>
                  <a:lnTo>
                    <a:pt x="6855" y="1721"/>
                  </a:lnTo>
                  <a:lnTo>
                    <a:pt x="6858" y="1741"/>
                  </a:lnTo>
                  <a:lnTo>
                    <a:pt x="6861" y="1761"/>
                  </a:lnTo>
                  <a:lnTo>
                    <a:pt x="6862" y="1781"/>
                  </a:lnTo>
                  <a:lnTo>
                    <a:pt x="6863" y="1803"/>
                  </a:lnTo>
                  <a:lnTo>
                    <a:pt x="6864" y="1824"/>
                  </a:lnTo>
                  <a:lnTo>
                    <a:pt x="6863" y="1845"/>
                  </a:lnTo>
                  <a:lnTo>
                    <a:pt x="6862" y="1866"/>
                  </a:lnTo>
                  <a:lnTo>
                    <a:pt x="6860" y="1886"/>
                  </a:lnTo>
                  <a:lnTo>
                    <a:pt x="6858" y="1907"/>
                  </a:lnTo>
                  <a:lnTo>
                    <a:pt x="6855" y="1927"/>
                  </a:lnTo>
                  <a:lnTo>
                    <a:pt x="6850" y="1947"/>
                  </a:lnTo>
                  <a:lnTo>
                    <a:pt x="6845" y="1966"/>
                  </a:lnTo>
                  <a:lnTo>
                    <a:pt x="6840" y="1986"/>
                  </a:lnTo>
                  <a:lnTo>
                    <a:pt x="6834" y="2005"/>
                  </a:lnTo>
                  <a:lnTo>
                    <a:pt x="6828" y="2024"/>
                  </a:lnTo>
                  <a:lnTo>
                    <a:pt x="6821" y="2043"/>
                  </a:lnTo>
                  <a:lnTo>
                    <a:pt x="6814" y="2062"/>
                  </a:lnTo>
                  <a:lnTo>
                    <a:pt x="6797" y="2099"/>
                  </a:lnTo>
                  <a:lnTo>
                    <a:pt x="6778" y="2136"/>
                  </a:lnTo>
                  <a:lnTo>
                    <a:pt x="6758" y="2173"/>
                  </a:lnTo>
                  <a:lnTo>
                    <a:pt x="6736" y="2209"/>
                  </a:lnTo>
                  <a:lnTo>
                    <a:pt x="6713" y="2246"/>
                  </a:lnTo>
                  <a:lnTo>
                    <a:pt x="6688" y="2283"/>
                  </a:lnTo>
                  <a:lnTo>
                    <a:pt x="6635" y="2356"/>
                  </a:lnTo>
                  <a:lnTo>
                    <a:pt x="6579" y="2432"/>
                  </a:lnTo>
                  <a:lnTo>
                    <a:pt x="5672" y="3647"/>
                  </a:lnTo>
                  <a:lnTo>
                    <a:pt x="3404" y="3647"/>
                  </a:lnTo>
                  <a:lnTo>
                    <a:pt x="4877" y="1672"/>
                  </a:lnTo>
                  <a:lnTo>
                    <a:pt x="4898" y="1643"/>
                  </a:lnTo>
                  <a:lnTo>
                    <a:pt x="4920" y="1613"/>
                  </a:lnTo>
                  <a:lnTo>
                    <a:pt x="4941" y="1583"/>
                  </a:lnTo>
                  <a:lnTo>
                    <a:pt x="4962" y="1551"/>
                  </a:lnTo>
                  <a:lnTo>
                    <a:pt x="4982" y="1519"/>
                  </a:lnTo>
                  <a:lnTo>
                    <a:pt x="5001" y="1486"/>
                  </a:lnTo>
                  <a:lnTo>
                    <a:pt x="5009" y="1469"/>
                  </a:lnTo>
                  <a:lnTo>
                    <a:pt x="5017" y="1452"/>
                  </a:lnTo>
                  <a:lnTo>
                    <a:pt x="5024" y="1435"/>
                  </a:lnTo>
                  <a:lnTo>
                    <a:pt x="5031" y="1417"/>
                  </a:lnTo>
                  <a:lnTo>
                    <a:pt x="5037" y="1400"/>
                  </a:lnTo>
                  <a:lnTo>
                    <a:pt x="5043" y="1383"/>
                  </a:lnTo>
                  <a:lnTo>
                    <a:pt x="5049" y="1365"/>
                  </a:lnTo>
                  <a:lnTo>
                    <a:pt x="5053" y="1347"/>
                  </a:lnTo>
                  <a:lnTo>
                    <a:pt x="5056" y="1329"/>
                  </a:lnTo>
                  <a:lnTo>
                    <a:pt x="5059" y="1311"/>
                  </a:lnTo>
                  <a:lnTo>
                    <a:pt x="5061" y="1292"/>
                  </a:lnTo>
                  <a:lnTo>
                    <a:pt x="5061" y="1274"/>
                  </a:lnTo>
                  <a:lnTo>
                    <a:pt x="5061" y="1255"/>
                  </a:lnTo>
                  <a:lnTo>
                    <a:pt x="5060" y="1236"/>
                  </a:lnTo>
                  <a:lnTo>
                    <a:pt x="5058" y="1217"/>
                  </a:lnTo>
                  <a:lnTo>
                    <a:pt x="5055" y="1198"/>
                  </a:lnTo>
                  <a:lnTo>
                    <a:pt x="5050" y="1180"/>
                  </a:lnTo>
                  <a:lnTo>
                    <a:pt x="5044" y="1160"/>
                  </a:lnTo>
                  <a:lnTo>
                    <a:pt x="5037" y="1141"/>
                  </a:lnTo>
                  <a:lnTo>
                    <a:pt x="5029" y="1121"/>
                  </a:lnTo>
                  <a:lnTo>
                    <a:pt x="5020" y="1102"/>
                  </a:lnTo>
                  <a:lnTo>
                    <a:pt x="5010" y="1084"/>
                  </a:lnTo>
                  <a:lnTo>
                    <a:pt x="4999" y="1068"/>
                  </a:lnTo>
                  <a:lnTo>
                    <a:pt x="4987" y="1052"/>
                  </a:lnTo>
                  <a:lnTo>
                    <a:pt x="4974" y="1037"/>
                  </a:lnTo>
                  <a:lnTo>
                    <a:pt x="4962" y="1024"/>
                  </a:lnTo>
                  <a:lnTo>
                    <a:pt x="4947" y="1011"/>
                  </a:lnTo>
                  <a:lnTo>
                    <a:pt x="4933" y="1000"/>
                  </a:lnTo>
                  <a:lnTo>
                    <a:pt x="4918" y="990"/>
                  </a:lnTo>
                  <a:lnTo>
                    <a:pt x="4903" y="980"/>
                  </a:lnTo>
                  <a:lnTo>
                    <a:pt x="4886" y="971"/>
                  </a:lnTo>
                  <a:lnTo>
                    <a:pt x="4870" y="963"/>
                  </a:lnTo>
                  <a:lnTo>
                    <a:pt x="4853" y="956"/>
                  </a:lnTo>
                  <a:lnTo>
                    <a:pt x="4835" y="949"/>
                  </a:lnTo>
                  <a:lnTo>
                    <a:pt x="4818" y="944"/>
                  </a:lnTo>
                  <a:lnTo>
                    <a:pt x="4800" y="938"/>
                  </a:lnTo>
                  <a:lnTo>
                    <a:pt x="4782" y="933"/>
                  </a:lnTo>
                  <a:lnTo>
                    <a:pt x="4763" y="929"/>
                  </a:lnTo>
                  <a:lnTo>
                    <a:pt x="4744" y="926"/>
                  </a:lnTo>
                  <a:lnTo>
                    <a:pt x="4726" y="923"/>
                  </a:lnTo>
                  <a:lnTo>
                    <a:pt x="4687" y="918"/>
                  </a:lnTo>
                  <a:lnTo>
                    <a:pt x="4649" y="915"/>
                  </a:lnTo>
                  <a:lnTo>
                    <a:pt x="4611" y="913"/>
                  </a:lnTo>
                  <a:lnTo>
                    <a:pt x="4573" y="912"/>
                  </a:lnTo>
                  <a:lnTo>
                    <a:pt x="4536" y="912"/>
                  </a:lnTo>
                  <a:lnTo>
                    <a:pt x="4500" y="912"/>
                  </a:lnTo>
                  <a:lnTo>
                    <a:pt x="2723" y="912"/>
                  </a:lnTo>
                  <a:lnTo>
                    <a:pt x="2723" y="5470"/>
                  </a:lnTo>
                  <a:lnTo>
                    <a:pt x="908" y="5470"/>
                  </a:lnTo>
                  <a:lnTo>
                    <a:pt x="908" y="912"/>
                  </a:lnTo>
                  <a:lnTo>
                    <a:pt x="0" y="912"/>
                  </a:lnTo>
                  <a:lnTo>
                    <a:pt x="0" y="646"/>
                  </a:lnTo>
                  <a:close/>
                </a:path>
              </a:pathLst>
            </a:custGeom>
            <a:solidFill>
              <a:srgbClr val="CD20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dirty="0">
                <a:latin typeface="+mj-lt"/>
                <a:ea typeface="ＭＳ Ｐゴシック" charset="-128"/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xmlns="" id="{399B9A1D-A583-4272-9221-842C6CC6B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2867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Порядок и этапы подключения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Заголовок 3"/>
          <p:cNvSpPr txBox="1">
            <a:spLocks/>
          </p:cNvSpPr>
          <p:nvPr/>
        </p:nvSpPr>
        <p:spPr>
          <a:xfrm>
            <a:off x="609546" y="228601"/>
            <a:ext cx="11277655" cy="660400"/>
          </a:xfrm>
          <a:prstGeom prst="rect">
            <a:avLst/>
          </a:prstGeom>
          <a:noFill/>
        </p:spPr>
        <p:txBody>
          <a:bodyPr lIns="60958" tIns="30479" rIns="60958" bIns="30479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2400" b="1" dirty="0">
              <a:latin typeface="Verdana" pitchFamily="34" charset="0"/>
              <a:ea typeface="Verdana" pitchFamily="34" charset="0"/>
              <a:cs typeface="+mj-cs"/>
            </a:endParaRPr>
          </a:p>
        </p:txBody>
      </p:sp>
      <p:sp>
        <p:nvSpPr>
          <p:cNvPr id="10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55600" y="6578600"/>
            <a:ext cx="11836400" cy="2794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1200" spc="155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algn="l"/>
            <a:endParaRPr lang="ru-RU" altLang="ru-RU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95889" y="1416588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Подача официального письма о подключении к РРД ГП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24721" y="4468706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Выбор вида подключения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191240" y="1375397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Составление перечня АРМ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187125" y="2854090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Разработка, согласование и подписание  ПТР 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4199477" y="4439875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Подача заявки в АС ОЗ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8417250" y="4489301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Получение логина и пароля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8392537" y="2866446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Настройка работы сервиса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8384301" y="1375399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Эксплуатация 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208244" y="2878804"/>
            <a:ext cx="3431969" cy="8550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Проверка/составление наличия рамочного соглашения</a:t>
            </a:r>
            <a:endParaRPr lang="ru-RU" dirty="0"/>
          </a:p>
        </p:txBody>
      </p:sp>
      <p:cxnSp>
        <p:nvCxnSpPr>
          <p:cNvPr id="73" name="Прямая со стрелкой 72"/>
          <p:cNvCxnSpPr>
            <a:stCxn id="38" idx="2"/>
            <a:endCxn id="55" idx="0"/>
          </p:cNvCxnSpPr>
          <p:nvPr/>
        </p:nvCxnSpPr>
        <p:spPr>
          <a:xfrm>
            <a:off x="1911874" y="2271611"/>
            <a:ext cx="12355" cy="6071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endCxn id="44" idx="0"/>
          </p:cNvCxnSpPr>
          <p:nvPr/>
        </p:nvCxnSpPr>
        <p:spPr>
          <a:xfrm>
            <a:off x="1927654" y="3731741"/>
            <a:ext cx="13052" cy="736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85"/>
          <p:cNvCxnSpPr>
            <a:stCxn id="44" idx="2"/>
            <a:endCxn id="48" idx="1"/>
          </p:cNvCxnSpPr>
          <p:nvPr/>
        </p:nvCxnSpPr>
        <p:spPr>
          <a:xfrm rot="5400000" flipH="1" flipV="1">
            <a:off x="1305563" y="2438052"/>
            <a:ext cx="3520820" cy="2250534"/>
          </a:xfrm>
          <a:prstGeom prst="bentConnector4">
            <a:avLst>
              <a:gd name="adj1" fmla="val -6493"/>
              <a:gd name="adj2" fmla="val 8812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stCxn id="48" idx="2"/>
            <a:endCxn id="49" idx="0"/>
          </p:cNvCxnSpPr>
          <p:nvPr/>
        </p:nvCxnSpPr>
        <p:spPr>
          <a:xfrm flipH="1">
            <a:off x="5903110" y="2230420"/>
            <a:ext cx="4115" cy="623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49" idx="2"/>
          </p:cNvCxnSpPr>
          <p:nvPr/>
        </p:nvCxnSpPr>
        <p:spPr>
          <a:xfrm>
            <a:off x="5903110" y="3709113"/>
            <a:ext cx="12352" cy="730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Соединительная линия уступом 96"/>
          <p:cNvCxnSpPr>
            <a:stCxn id="50" idx="2"/>
            <a:endCxn id="51" idx="2"/>
          </p:cNvCxnSpPr>
          <p:nvPr/>
        </p:nvCxnSpPr>
        <p:spPr>
          <a:xfrm rot="16200000" flipH="1">
            <a:off x="7999635" y="3210724"/>
            <a:ext cx="49426" cy="4217773"/>
          </a:xfrm>
          <a:prstGeom prst="bentConnector3">
            <a:avLst>
              <a:gd name="adj1" fmla="val 5625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51" idx="0"/>
            <a:endCxn id="52" idx="2"/>
          </p:cNvCxnSpPr>
          <p:nvPr/>
        </p:nvCxnSpPr>
        <p:spPr>
          <a:xfrm flipH="1" flipV="1">
            <a:off x="10108522" y="3721469"/>
            <a:ext cx="24713" cy="767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>
            <a:stCxn id="52" idx="0"/>
            <a:endCxn id="53" idx="2"/>
          </p:cNvCxnSpPr>
          <p:nvPr/>
        </p:nvCxnSpPr>
        <p:spPr>
          <a:xfrm flipH="1" flipV="1">
            <a:off x="10100286" y="2230422"/>
            <a:ext cx="8236" cy="63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996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F96860AA-62B3-463C-AEC8-69977A1ED7EA}"/>
              </a:ext>
            </a:extLst>
          </p:cNvPr>
          <p:cNvSpPr/>
          <p:nvPr/>
        </p:nvSpPr>
        <p:spPr>
          <a:xfrm rot="5400000" flipH="1" flipV="1">
            <a:off x="3286776" y="-2047222"/>
            <a:ext cx="6858001" cy="10952446"/>
          </a:xfrm>
          <a:custGeom>
            <a:avLst/>
            <a:gdLst>
              <a:gd name="connsiteX0" fmla="*/ 6858001 w 6858001"/>
              <a:gd name="connsiteY0" fmla="*/ 4615558 h 10952446"/>
              <a:gd name="connsiteX1" fmla="*/ 0 w 6858001"/>
              <a:gd name="connsiteY1" fmla="*/ 4615558 h 10952446"/>
              <a:gd name="connsiteX2" fmla="*/ 0 w 6858001"/>
              <a:gd name="connsiteY2" fmla="*/ 0 h 10952446"/>
              <a:gd name="connsiteX3" fmla="*/ 6858001 w 6858001"/>
              <a:gd name="connsiteY3" fmla="*/ 4615559 h 10952446"/>
              <a:gd name="connsiteX4" fmla="*/ 6858001 w 6858001"/>
              <a:gd name="connsiteY4" fmla="*/ 10952446 h 10952446"/>
              <a:gd name="connsiteX5" fmla="*/ 1 w 6858001"/>
              <a:gd name="connsiteY5" fmla="*/ 10952446 h 10952446"/>
              <a:gd name="connsiteX6" fmla="*/ 2 w 6858001"/>
              <a:gd name="connsiteY6" fmla="*/ 4615559 h 109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1" h="10952446">
                <a:moveTo>
                  <a:pt x="6858001" y="4615558"/>
                </a:moveTo>
                <a:lnTo>
                  <a:pt x="0" y="4615558"/>
                </a:lnTo>
                <a:lnTo>
                  <a:pt x="0" y="0"/>
                </a:lnTo>
                <a:close/>
                <a:moveTo>
                  <a:pt x="6858001" y="4615559"/>
                </a:moveTo>
                <a:lnTo>
                  <a:pt x="6858001" y="10952446"/>
                </a:lnTo>
                <a:lnTo>
                  <a:pt x="1" y="10952446"/>
                </a:lnTo>
                <a:lnTo>
                  <a:pt x="2" y="4615559"/>
                </a:lnTo>
                <a:close/>
              </a:path>
            </a:pathLst>
          </a:cu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5848928" y="180975"/>
            <a:ext cx="527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RussianRail G Pro Medium" panose="02000605040000020004" pitchFamily="50" charset="-52"/>
              </a:rPr>
              <a:t>Виды электронной цифровой подписи в АС ЭТРАН НП</a:t>
            </a:r>
            <a:endParaRPr lang="en-US" sz="2000" dirty="0">
              <a:solidFill>
                <a:schemeClr val="bg1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1A5578-E0C3-4786-B31E-DFC12525CDF8}"/>
              </a:ext>
            </a:extLst>
          </p:cNvPr>
          <p:cNvSpPr txBox="1"/>
          <p:nvPr/>
        </p:nvSpPr>
        <p:spPr>
          <a:xfrm>
            <a:off x="0" y="6627168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>
                <a:solidFill>
                  <a:srgbClr val="425A69"/>
                </a:solidFill>
                <a:latin typeface="RussianRail G Pro Medium" panose="02000605040000020004" pitchFamily="50" charset="-52"/>
              </a:rPr>
              <a:t>4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14" name="Google Shape;458;p30">
            <a:extLst>
              <a:ext uri="{FF2B5EF4-FFF2-40B4-BE49-F238E27FC236}">
                <a16:creationId xmlns:a16="http://schemas.microsoft.com/office/drawing/2014/main" xmlns="" id="{9B6E6BC7-6FDF-469B-85D2-7B25CA4EC42C}"/>
              </a:ext>
            </a:extLst>
          </p:cNvPr>
          <p:cNvSpPr/>
          <p:nvPr/>
        </p:nvSpPr>
        <p:spPr>
          <a:xfrm rot="18193344">
            <a:off x="1952170" y="4897371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60;p30">
            <a:extLst>
              <a:ext uri="{FF2B5EF4-FFF2-40B4-BE49-F238E27FC236}">
                <a16:creationId xmlns:a16="http://schemas.microsoft.com/office/drawing/2014/main" xmlns="" id="{B9C41504-65EB-4713-AA76-464F60A065B2}"/>
              </a:ext>
            </a:extLst>
          </p:cNvPr>
          <p:cNvSpPr/>
          <p:nvPr/>
        </p:nvSpPr>
        <p:spPr>
          <a:xfrm rot="18193344">
            <a:off x="1028999" y="5977333"/>
            <a:ext cx="1839470" cy="14375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134" name="Google Shape;475;p30">
            <a:extLst>
              <a:ext uri="{FF2B5EF4-FFF2-40B4-BE49-F238E27FC236}">
                <a16:creationId xmlns:a16="http://schemas.microsoft.com/office/drawing/2014/main" xmlns="" id="{C0C5C1B3-8936-4AD0-B4F2-6D68A931308C}"/>
              </a:ext>
            </a:extLst>
          </p:cNvPr>
          <p:cNvSpPr/>
          <p:nvPr/>
        </p:nvSpPr>
        <p:spPr>
          <a:xfrm>
            <a:off x="1607928" y="4109715"/>
            <a:ext cx="1297197" cy="1252860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8180483">
            <a:off x="1873555" y="3736456"/>
            <a:ext cx="2125675" cy="13786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475;p30">
            <a:extLst>
              <a:ext uri="{FF2B5EF4-FFF2-40B4-BE49-F238E27FC236}">
                <a16:creationId xmlns:a16="http://schemas.microsoft.com/office/drawing/2014/main" xmlns="" id="{C0C5C1B3-8936-4AD0-B4F2-6D68A931308C}"/>
              </a:ext>
            </a:extLst>
          </p:cNvPr>
          <p:cNvSpPr/>
          <p:nvPr/>
        </p:nvSpPr>
        <p:spPr>
          <a:xfrm>
            <a:off x="2438400" y="2614290"/>
            <a:ext cx="1378689" cy="1319535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5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154697" y="979781"/>
            <a:ext cx="53888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anose="020B0604030504040204" pitchFamily="34" charset="0"/>
              </a:rPr>
              <a:t>Одна из ключевых особенностей АС ЭТРАН НП – возможность подписания документов простой электронной подписью (ПЭП)</a:t>
            </a:r>
          </a:p>
        </p:txBody>
      </p:sp>
      <p:pic>
        <p:nvPicPr>
          <p:cNvPr id="1026" name="Picture 2" descr="C:\Users\tcfto_tereshchenkoas\Desktop\Презентации\картинки\17616502050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174" y="1647826"/>
            <a:ext cx="1413151" cy="1059036"/>
          </a:xfrm>
          <a:prstGeom prst="rect">
            <a:avLst/>
          </a:prstGeom>
          <a:noFill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6050672" y="1170281"/>
            <a:ext cx="5636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</a:rPr>
              <a:t>Усиленная неквалифицированная электронная подпись (УНЭП)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Выпускается удостоверяющим центром АО «НИИАС»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-На носителе (</a:t>
            </a:r>
            <a:r>
              <a:rPr lang="en-US" sz="1400" dirty="0" err="1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eToken</a:t>
            </a:r>
            <a:r>
              <a:rPr lang="en-US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)</a:t>
            </a:r>
            <a:endParaRPr lang="ru-RU" sz="1400" dirty="0" smtClean="0">
              <a:solidFill>
                <a:schemeClr val="bg1"/>
              </a:solidFill>
              <a:latin typeface="RussianRail G Pro Medium" pitchFamily="50" charset="-52"/>
              <a:ea typeface="Verdana" pitchFamily="34" charset="0"/>
            </a:endParaRP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Срок действия 1 год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Платно (Продукт «Максимум с доставкой» покупка 18 550 руб. без НДС, продление 5 500 руб. без НДС)</a:t>
            </a:r>
            <a:endParaRPr lang="ru-RU" sz="140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</a:endParaRPr>
          </a:p>
        </p:txBody>
      </p:sp>
      <p:sp>
        <p:nvSpPr>
          <p:cNvPr id="15" name="Google Shape;459;p30">
            <a:extLst>
              <a:ext uri="{FF2B5EF4-FFF2-40B4-BE49-F238E27FC236}">
                <a16:creationId xmlns:a16="http://schemas.microsoft.com/office/drawing/2014/main" xmlns="" id="{DAD63AA5-81F5-427A-A2A2-1F0081E7D108}"/>
              </a:ext>
            </a:extLst>
          </p:cNvPr>
          <p:cNvSpPr/>
          <p:nvPr/>
        </p:nvSpPr>
        <p:spPr>
          <a:xfrm rot="18193344">
            <a:off x="3249441" y="1260432"/>
            <a:ext cx="3183570" cy="314862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5118;p68">
            <a:extLst>
              <a:ext uri="{FF2B5EF4-FFF2-40B4-BE49-F238E27FC236}">
                <a16:creationId xmlns:a16="http://schemas.microsoft.com/office/drawing/2014/main" xmlns="" id="{7DC1E7CB-27F1-47D6-8861-28966BA433EB}"/>
              </a:ext>
            </a:extLst>
          </p:cNvPr>
          <p:cNvGrpSpPr/>
          <p:nvPr/>
        </p:nvGrpSpPr>
        <p:grpSpPr>
          <a:xfrm>
            <a:off x="4672442" y="3843153"/>
            <a:ext cx="718707" cy="719322"/>
            <a:chOff x="6264525" y="842250"/>
            <a:chExt cx="423500" cy="481825"/>
          </a:xfrm>
          <a:solidFill>
            <a:srgbClr val="FF0000"/>
          </a:solidFill>
        </p:grpSpPr>
        <p:sp>
          <p:nvSpPr>
            <p:cNvPr id="40" name="Google Shape;5119;p68">
              <a:extLst>
                <a:ext uri="{FF2B5EF4-FFF2-40B4-BE49-F238E27FC236}">
                  <a16:creationId xmlns:a16="http://schemas.microsoft.com/office/drawing/2014/main" xmlns="" id="{1A3A7D71-EECF-4C57-BEDC-026D5C6C596F}"/>
                </a:ext>
              </a:extLst>
            </p:cNvPr>
            <p:cNvSpPr/>
            <p:nvPr/>
          </p:nvSpPr>
          <p:spPr>
            <a:xfrm>
              <a:off x="6264525" y="1033450"/>
              <a:ext cx="135300" cy="266450"/>
            </a:xfrm>
            <a:custGeom>
              <a:avLst/>
              <a:gdLst/>
              <a:ahLst/>
              <a:cxnLst/>
              <a:rect l="l" t="t" r="r" b="b"/>
              <a:pathLst>
                <a:path w="5412" h="10658" extrusionOk="0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5120;p68">
              <a:extLst>
                <a:ext uri="{FF2B5EF4-FFF2-40B4-BE49-F238E27FC236}">
                  <a16:creationId xmlns:a16="http://schemas.microsoft.com/office/drawing/2014/main" xmlns="" id="{2D83619A-7BF6-4B1E-872A-9A8FCEB41290}"/>
                </a:ext>
              </a:extLst>
            </p:cNvPr>
            <p:cNvSpPr/>
            <p:nvPr/>
          </p:nvSpPr>
          <p:spPr>
            <a:xfrm>
              <a:off x="6552700" y="1033450"/>
              <a:ext cx="135325" cy="266450"/>
            </a:xfrm>
            <a:custGeom>
              <a:avLst/>
              <a:gdLst/>
              <a:ahLst/>
              <a:cxnLst/>
              <a:rect l="l" t="t" r="r" b="b"/>
              <a:pathLst>
                <a:path w="5413" h="10658" extrusionOk="0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5121;p68">
              <a:extLst>
                <a:ext uri="{FF2B5EF4-FFF2-40B4-BE49-F238E27FC236}">
                  <a16:creationId xmlns:a16="http://schemas.microsoft.com/office/drawing/2014/main" xmlns="" id="{09E24B7B-269D-4C4F-820D-89693DEAE36C}"/>
                </a:ext>
              </a:extLst>
            </p:cNvPr>
            <p:cNvSpPr/>
            <p:nvPr/>
          </p:nvSpPr>
          <p:spPr>
            <a:xfrm>
              <a:off x="6462150" y="985275"/>
              <a:ext cx="28025" cy="28250"/>
            </a:xfrm>
            <a:custGeom>
              <a:avLst/>
              <a:gdLst/>
              <a:ahLst/>
              <a:cxnLst/>
              <a:rect l="l" t="t" r="r" b="b"/>
              <a:pathLst>
                <a:path w="1121" h="113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5122;p68">
              <a:extLst>
                <a:ext uri="{FF2B5EF4-FFF2-40B4-BE49-F238E27FC236}">
                  <a16:creationId xmlns:a16="http://schemas.microsoft.com/office/drawing/2014/main" xmlns="" id="{CDEE9935-3645-4E42-BE6F-DF2FB528F954}"/>
                </a:ext>
              </a:extLst>
            </p:cNvPr>
            <p:cNvSpPr/>
            <p:nvPr/>
          </p:nvSpPr>
          <p:spPr>
            <a:xfrm>
              <a:off x="6288775" y="1182900"/>
              <a:ext cx="375075" cy="141175"/>
            </a:xfrm>
            <a:custGeom>
              <a:avLst/>
              <a:gdLst/>
              <a:ahLst/>
              <a:cxnLst/>
              <a:rect l="l" t="t" r="r" b="b"/>
              <a:pathLst>
                <a:path w="15003" h="5647" extrusionOk="0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5123;p68">
              <a:extLst>
                <a:ext uri="{FF2B5EF4-FFF2-40B4-BE49-F238E27FC236}">
                  <a16:creationId xmlns:a16="http://schemas.microsoft.com/office/drawing/2014/main" xmlns="" id="{019F0C93-F2E7-425B-A5A3-4D39E4EBF959}"/>
                </a:ext>
              </a:extLst>
            </p:cNvPr>
            <p:cNvSpPr/>
            <p:nvPr/>
          </p:nvSpPr>
          <p:spPr>
            <a:xfrm>
              <a:off x="6278675" y="965325"/>
              <a:ext cx="42350" cy="84725"/>
            </a:xfrm>
            <a:custGeom>
              <a:avLst/>
              <a:gdLst/>
              <a:ahLst/>
              <a:cxnLst/>
              <a:rect l="l" t="t" r="r" b="b"/>
              <a:pathLst>
                <a:path w="1694" h="3389" extrusionOk="0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5124;p68">
              <a:extLst>
                <a:ext uri="{FF2B5EF4-FFF2-40B4-BE49-F238E27FC236}">
                  <a16:creationId xmlns:a16="http://schemas.microsoft.com/office/drawing/2014/main" xmlns="" id="{B316DBA0-3456-411E-B8B8-78148D942A80}"/>
                </a:ext>
              </a:extLst>
            </p:cNvPr>
            <p:cNvSpPr/>
            <p:nvPr/>
          </p:nvSpPr>
          <p:spPr>
            <a:xfrm>
              <a:off x="6631525" y="965325"/>
              <a:ext cx="42400" cy="84725"/>
            </a:xfrm>
            <a:custGeom>
              <a:avLst/>
              <a:gdLst/>
              <a:ahLst/>
              <a:cxnLst/>
              <a:rect l="l" t="t" r="r" b="b"/>
              <a:pathLst>
                <a:path w="1696" h="3389" extrusionOk="0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5125;p68">
              <a:extLst>
                <a:ext uri="{FF2B5EF4-FFF2-40B4-BE49-F238E27FC236}">
                  <a16:creationId xmlns:a16="http://schemas.microsoft.com/office/drawing/2014/main" xmlns="" id="{CCBF50C8-08E6-4F19-8ED1-B085D833452C}"/>
                </a:ext>
              </a:extLst>
            </p:cNvPr>
            <p:cNvSpPr/>
            <p:nvPr/>
          </p:nvSpPr>
          <p:spPr>
            <a:xfrm>
              <a:off x="6349225" y="842250"/>
              <a:ext cx="254100" cy="312425"/>
            </a:xfrm>
            <a:custGeom>
              <a:avLst/>
              <a:gdLst/>
              <a:ahLst/>
              <a:cxnLst/>
              <a:rect l="l" t="t" r="r" b="b"/>
              <a:pathLst>
                <a:path w="10164" h="12497" extrusionOk="0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6012572" y="3599156"/>
            <a:ext cx="5636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RussianRail G Pro Medium" pitchFamily="50" charset="-52"/>
                <a:ea typeface="Verdana" pitchFamily="34" charset="0"/>
              </a:rPr>
              <a:t>Простая подпись (ПЭП)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Настраивается в АС ЭТРАН НП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-Не имеет физического носителя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Бессрочно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Бесплатно</a:t>
            </a:r>
            <a:endParaRPr lang="ru-RU" sz="1400" dirty="0">
              <a:solidFill>
                <a:schemeClr val="bg1"/>
              </a:solidFill>
              <a:latin typeface="RussianRail G Pro Medium" pitchFamily="50" charset="-52"/>
              <a:ea typeface="Verdana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5229225" y="4762500"/>
            <a:ext cx="653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При нажатии кнопки «подписать» в АС ЭТРАН НП пользователю на </a:t>
            </a:r>
            <a:r>
              <a:rPr lang="en-US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e-mail</a:t>
            </a:r>
            <a:r>
              <a:rPr lang="ru-RU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 приходит уникальный код.</a:t>
            </a:r>
          </a:p>
          <a:p>
            <a:pPr indent="45000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В случае если клиент подключен к Личному кабинету  (</a:t>
            </a:r>
            <a:r>
              <a:rPr lang="ru-RU" sz="1200" dirty="0" err="1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ca</a:t>
            </a:r>
            <a:r>
              <a:rPr lang="en-US" sz="1200" dirty="0" err="1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rgolk</a:t>
            </a:r>
            <a:r>
              <a:rPr lang="ru-RU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.</a:t>
            </a:r>
            <a:r>
              <a:rPr lang="en-US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rzd.ru</a:t>
            </a:r>
            <a:r>
              <a:rPr lang="ru-RU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) и/или устанавливает мобильное приложение РЖД ГРУЗ 2.0, то коды приходят в виде P</a:t>
            </a:r>
            <a:r>
              <a:rPr lang="en-US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U</a:t>
            </a:r>
            <a:r>
              <a:rPr lang="ru-RU" sz="1200" dirty="0" smtClean="0">
                <a:solidFill>
                  <a:schemeClr val="bg1"/>
                </a:solidFill>
                <a:latin typeface="RussianRail G Pro Medium" pitchFamily="50" charset="-52"/>
                <a:ea typeface="Verdana" pitchFamily="34" charset="0"/>
              </a:rPr>
              <a:t>SH-уведомлений. </a:t>
            </a:r>
          </a:p>
        </p:txBody>
      </p:sp>
      <p:sp>
        <p:nvSpPr>
          <p:cNvPr id="54" name="Google Shape;5102;p68">
            <a:extLst>
              <a:ext uri="{FF2B5EF4-FFF2-40B4-BE49-F238E27FC236}">
                <a16:creationId xmlns:a16="http://schemas.microsoft.com/office/drawing/2014/main" xmlns="" id="{5443E817-A1E7-4A9B-883E-51FEB6018354}"/>
              </a:ext>
            </a:extLst>
          </p:cNvPr>
          <p:cNvSpPr/>
          <p:nvPr/>
        </p:nvSpPr>
        <p:spPr>
          <a:xfrm>
            <a:off x="4133850" y="4457700"/>
            <a:ext cx="609600" cy="609599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1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251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5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7177650" y="1433814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7130024" y="0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8162925" y="1092339"/>
            <a:ext cx="3676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Документы для подписания в АС ЭТРАН НП</a:t>
            </a:r>
            <a:endParaRPr lang="en-US" sz="2000" dirty="0">
              <a:latin typeface="RussianRail G Pro Medium" pitchFamily="50" charset="-52"/>
            </a:endParaRP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1076876" y="305752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509298" y="2543494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171449" y="142874"/>
            <a:ext cx="5705476" cy="4524375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rcRect l="2244" t="6059" r="-1995" b="11802"/>
          <a:stretch>
            <a:fillRect/>
          </a:stretch>
        </p:blipFill>
        <p:spPr bwMode="auto">
          <a:xfrm>
            <a:off x="295275" y="276225"/>
            <a:ext cx="5543550" cy="35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1325" y="3608887"/>
            <a:ext cx="7713938" cy="3134813"/>
          </a:xfrm>
          <a:prstGeom prst="borderCallout1">
            <a:avLst>
              <a:gd name="adj1" fmla="val -1304"/>
              <a:gd name="adj2" fmla="val 49701"/>
              <a:gd name="adj3" fmla="val -43069"/>
              <a:gd name="adj4" fmla="val 12417"/>
            </a:avLst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9067800" y="24904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9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9475709" y="24598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251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6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2481825" y="2333625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2172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2453248" y="361949"/>
            <a:ext cx="80401" cy="1047750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096375" y="5372099"/>
            <a:ext cx="1338886" cy="133350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8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90500" y="1114425"/>
            <a:ext cx="2105025" cy="1038225"/>
          </a:xfrm>
          <a:prstGeom prst="roundRect">
            <a:avLst/>
          </a:prstGeom>
          <a:solidFill>
            <a:srgbClr val="D1D2D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ussianRail G Pro Medium" pitchFamily="50" charset="-52"/>
              </a:rPr>
              <a:t>собственнику </a:t>
            </a:r>
            <a:r>
              <a:rPr lang="ru-RU" sz="1600" dirty="0" err="1" smtClean="0">
                <a:solidFill>
                  <a:schemeClr val="tx1"/>
                </a:solidFill>
                <a:latin typeface="RussianRail G Pro Medium" pitchFamily="50" charset="-52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RussianRail G Pro Medium" pitchFamily="50" charset="-52"/>
              </a:rPr>
              <a:t>/с (арендатору)</a:t>
            </a:r>
            <a:endParaRPr lang="ru-RU" sz="1600" dirty="0">
              <a:solidFill>
                <a:schemeClr val="tx1"/>
              </a:solidFill>
              <a:latin typeface="RussianRail G Pro Medium" pitchFamily="50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628900" y="1114425"/>
            <a:ext cx="2105025" cy="1038225"/>
          </a:xfrm>
          <a:prstGeom prst="roundRect">
            <a:avLst/>
          </a:prstGeom>
          <a:solidFill>
            <a:srgbClr val="D1D2D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ussianRail G Pro Medium" pitchFamily="50" charset="-52"/>
              </a:rPr>
              <a:t>владельцу ПНП</a:t>
            </a:r>
            <a:endParaRPr lang="ru-RU" sz="1600" dirty="0">
              <a:solidFill>
                <a:schemeClr val="tx1"/>
              </a:solidFill>
              <a:latin typeface="RussianRail G Pro Medium" pitchFamily="50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924425" y="1114425"/>
            <a:ext cx="2105025" cy="1038225"/>
          </a:xfrm>
          <a:prstGeom prst="roundRect">
            <a:avLst/>
          </a:prstGeom>
          <a:solidFill>
            <a:srgbClr val="D1D2D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ussianRail G Pro Medium" pitchFamily="50" charset="-52"/>
              </a:rPr>
              <a:t>участнику перевозочного процесса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RussianRail G Pro Medium" pitchFamily="50" charset="-52"/>
              </a:rPr>
              <a:t>(го, </a:t>
            </a:r>
            <a:r>
              <a:rPr lang="ru-RU" sz="1000" dirty="0" err="1" smtClean="0">
                <a:solidFill>
                  <a:schemeClr val="tx1"/>
                </a:solidFill>
                <a:latin typeface="RussianRail G Pro Medium" pitchFamily="50" charset="-52"/>
              </a:rPr>
              <a:t>гп</a:t>
            </a:r>
            <a:r>
              <a:rPr lang="ru-RU" sz="1000" dirty="0" smtClean="0">
                <a:solidFill>
                  <a:schemeClr val="tx1"/>
                </a:solidFill>
                <a:latin typeface="RussianRail G Pro Medium" pitchFamily="50" charset="-52"/>
              </a:rPr>
              <a:t>, плательщик, собственник, арендатор)</a:t>
            </a:r>
            <a:endParaRPr lang="ru-RU" sz="1000" dirty="0">
              <a:solidFill>
                <a:schemeClr val="tx1"/>
              </a:solidFill>
              <a:latin typeface="RussianRail G Pro Medium" pitchFamily="50" charset="-52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324725" y="1123950"/>
            <a:ext cx="2105025" cy="1038225"/>
          </a:xfrm>
          <a:prstGeom prst="roundRect">
            <a:avLst/>
          </a:prstGeom>
          <a:solidFill>
            <a:srgbClr val="D1D2D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ussianRail G Pro Medium" pitchFamily="50" charset="-52"/>
              </a:rPr>
              <a:t>владельцу груза</a:t>
            </a:r>
            <a:endParaRPr lang="ru-RU" sz="1000" dirty="0">
              <a:solidFill>
                <a:schemeClr val="tx1"/>
              </a:solidFill>
              <a:latin typeface="RussianRail G Pro Medium" pitchFamily="50" charset="-5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734550" y="1123950"/>
            <a:ext cx="2228850" cy="1038225"/>
          </a:xfrm>
          <a:prstGeom prst="roundRect">
            <a:avLst/>
          </a:prstGeom>
          <a:solidFill>
            <a:srgbClr val="D1D2D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ussianRail G Pro Medium" pitchFamily="50" charset="-52"/>
              </a:rPr>
              <a:t>вагоноремонтным предприятиям</a:t>
            </a:r>
            <a:endParaRPr lang="ru-RU" sz="1000" dirty="0">
              <a:solidFill>
                <a:schemeClr val="tx1"/>
              </a:solidFill>
              <a:latin typeface="RussianRail G Pro Medium" pitchFamily="50" charset="-52"/>
            </a:endParaRPr>
          </a:p>
        </p:txBody>
      </p:sp>
      <p:sp>
        <p:nvSpPr>
          <p:cNvPr id="47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4815449" y="3326518"/>
            <a:ext cx="45719" cy="34766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4819649" y="1181100"/>
            <a:ext cx="47624" cy="12858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7143432" y="2333625"/>
            <a:ext cx="70411" cy="41462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7143749" y="666749"/>
            <a:ext cx="76199" cy="122872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9587475" y="4181475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9558898" y="2209799"/>
            <a:ext cx="80401" cy="1047750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Прямоугольник 52"/>
          <p:cNvSpPr/>
          <p:nvPr/>
        </p:nvSpPr>
        <p:spPr>
          <a:xfrm>
            <a:off x="9524" y="2355103"/>
            <a:ext cx="257175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Предоставление информации из памяток приемосдатчика на подачу и уборку вагонов формы ГУ-45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Доступ к печатной форме накладных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Доступ к информации из заявки на размещение вагонов на ПОП в перевозочном процессе. Информирование об изменении состояния заявок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 Доступ к накладным (вид отправки: контейнерная)</a:t>
            </a:r>
          </a:p>
          <a:p>
            <a:pPr>
              <a:spcBef>
                <a:spcPts val="600"/>
              </a:spcBef>
            </a:pPr>
            <a:r>
              <a:rPr lang="ru-RU" sz="1200" dirty="0" smtClean="0">
                <a:latin typeface="RussianRail G Pro Medium" pitchFamily="50" charset="-52"/>
              </a:rPr>
              <a:t>- </a:t>
            </a: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Доступ к СКПП других организаций по своим вагонам</a:t>
            </a:r>
          </a:p>
          <a:p>
            <a:pPr defTabSz="890695">
              <a:spcBef>
                <a:spcPts val="600"/>
              </a:spcBef>
            </a:pPr>
            <a:r>
              <a:rPr lang="ru-RU" sz="1200" dirty="0" smtClean="0">
                <a:latin typeface="RussianRail G Pro Medium" pitchFamily="50" charset="-52"/>
              </a:rPr>
              <a:t>- </a:t>
            </a: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Просмотр данных из ГУ2В/ГУ2Г</a:t>
            </a:r>
            <a:endParaRPr lang="en-US" altLang="zh-CN" sz="1200" dirty="0" smtClean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  <a:p>
            <a:pPr defTabSz="890695">
              <a:spcBef>
                <a:spcPts val="600"/>
              </a:spcBef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- Данные о толщине гребня колесных пар</a:t>
            </a:r>
            <a:endParaRPr lang="en-US" altLang="zh-CN" sz="1200" dirty="0" smtClean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638425" y="2364628"/>
            <a:ext cx="229552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- Просмотр накладных грузополучателя</a:t>
            </a:r>
          </a:p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(при наличии договора на эксплуатацию ПНП)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Доступ к сведениям о заготовках накладных (бесплатно)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 Расчет оптимального формирования контейнерного поезда</a:t>
            </a:r>
          </a:p>
        </p:txBody>
      </p:sp>
      <p:sp>
        <p:nvSpPr>
          <p:cNvPr id="55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2481825" y="3171825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Прямоугольник 55"/>
          <p:cNvSpPr/>
          <p:nvPr/>
        </p:nvSpPr>
        <p:spPr>
          <a:xfrm>
            <a:off x="4886270" y="2364628"/>
            <a:ext cx="231463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>
              <a:buFontTx/>
              <a:buChar char="-"/>
            </a:pPr>
            <a:r>
              <a:rPr lang="ru-RU" altLang="zh-CN" sz="1200" kern="0" dirty="0" smtClean="0">
                <a:latin typeface="RussianRail G Pro Medium" pitchFamily="50" charset="-52"/>
                <a:ea typeface="Verdana" pitchFamily="34" charset="0"/>
                <a:cs typeface="Verdana" pitchFamily="34" charset="0"/>
                <a:sym typeface="+mn-lt"/>
              </a:rPr>
              <a:t>Доступ к архивным (свыше 90 дней) документам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kern="0" dirty="0" smtClean="0">
                <a:latin typeface="RussianRail G Pro Medium" pitchFamily="50" charset="-52"/>
                <a:ea typeface="Verdana" pitchFamily="34" charset="0"/>
                <a:cs typeface="Verdana" pitchFamily="34" charset="0"/>
                <a:sym typeface="+mn-lt"/>
              </a:rPr>
              <a:t> Предоставление доступа к произвольным отчетам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kern="0" dirty="0" smtClean="0">
                <a:latin typeface="RussianRail G Pro Medium" pitchFamily="50" charset="-52"/>
                <a:ea typeface="Verdana" pitchFamily="34" charset="0"/>
                <a:cs typeface="Verdana" pitchFamily="34" charset="0"/>
                <a:sym typeface="+mn-lt"/>
              </a:rPr>
              <a:t> </a:t>
            </a:r>
            <a:r>
              <a:rPr lang="ru-RU" sz="1200" kern="0" dirty="0" smtClean="0">
                <a:latin typeface="RussianRail G Pro Medium" pitchFamily="50" charset="-52"/>
                <a:ea typeface="Verdana" pitchFamily="34" charset="0"/>
                <a:cs typeface="Verdana" pitchFamily="34" charset="0"/>
                <a:sym typeface="+mn-lt"/>
              </a:rPr>
              <a:t>Информирование о событиях, повлекших составление актов общей формы ГУ-23</a:t>
            </a:r>
            <a:endParaRPr lang="ru-RU" sz="1200" dirty="0" smtClean="0">
              <a:latin typeface="RussianRail G Pro Medium" pitchFamily="50" charset="-52"/>
              <a:ea typeface="Verdana" pitchFamily="34" charset="0"/>
              <a:cs typeface="Verdana" pitchFamily="34" charset="0"/>
            </a:endParaRPr>
          </a:p>
          <a:p>
            <a:pPr defTabSz="890695">
              <a:spcBef>
                <a:spcPts val="600"/>
              </a:spcBef>
            </a:pPr>
            <a:r>
              <a:rPr lang="ru-RU" altLang="zh-CN" sz="1200" dirty="0" smtClean="0">
                <a:latin typeface="RussianRail G Pro Medium" pitchFamily="50" charset="-52"/>
                <a:ea typeface="Verdana" pitchFamily="34" charset="0"/>
                <a:cs typeface="+mn-ea"/>
                <a:sym typeface="+mn-lt"/>
              </a:rPr>
              <a:t>- Предоставление печатной формы перевозочных документов в режиме </a:t>
            </a:r>
          </a:p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itchFamily="34" charset="0"/>
                <a:cs typeface="+mn-ea"/>
                <a:sym typeface="+mn-lt"/>
              </a:rPr>
              <a:t>АСУ-АСУ</a:t>
            </a:r>
            <a:endParaRPr lang="ru-RU" altLang="zh-CN" sz="1200" dirty="0">
              <a:latin typeface="RussianRail G Pro Medium" pitchFamily="50" charset="-52"/>
              <a:ea typeface="Verdana" pitchFamily="34" charset="0"/>
              <a:cs typeface="Verdana" pitchFamily="34" charset="0"/>
              <a:sym typeface="+mn-lt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277100" y="2364628"/>
            <a:ext cx="237172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Доступ к накладной по отметке «доверенное лицо на просмотр информации»</a:t>
            </a:r>
          </a:p>
          <a:p>
            <a:pPr defTabSz="890695">
              <a:spcBef>
                <a:spcPts val="600"/>
              </a:spcBef>
              <a:buFontTx/>
              <a:buChar char="-"/>
            </a:pPr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 Доступ к дислокации вагона по отметке «доверенное лицо на просмотр информации» (бесплатно)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591676" y="2364628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-Мониторинг порожних вагонов, направляемых в адрес ВРП</a:t>
            </a:r>
            <a:endParaRPr lang="ru-RU" altLang="zh-CN" sz="1200" dirty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E05B99C-F795-4F73-9C02-F74CCA1C6B86}"/>
              </a:ext>
            </a:extLst>
          </p:cNvPr>
          <p:cNvSpPr txBox="1"/>
          <p:nvPr/>
        </p:nvSpPr>
        <p:spPr>
          <a:xfrm>
            <a:off x="1895475" y="24765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anose="02000605040000020004" pitchFamily="50" charset="-52"/>
              </a:rPr>
              <a:t>Информационные услуги в АС ЭТРАН НП</a:t>
            </a:r>
            <a:endParaRPr lang="en-US" sz="2000" dirty="0">
              <a:latin typeface="RussianRail G Pro Medium" panose="02000605040000020004" pitchFamily="50" charset="-52"/>
            </a:endParaRPr>
          </a:p>
        </p:txBody>
      </p:sp>
      <p:sp>
        <p:nvSpPr>
          <p:cNvPr id="61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9971976" y="4000501"/>
            <a:ext cx="1848549" cy="1932936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8847013" y="5974260"/>
            <a:ext cx="1649921" cy="89451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251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6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7177650" y="1433814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7130024" y="0"/>
            <a:ext cx="142125" cy="921023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8248650" y="1092339"/>
            <a:ext cx="359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Добавление полномочий в АС ЭТРАН НП</a:t>
            </a:r>
            <a:endParaRPr lang="en-US" sz="2000" dirty="0">
              <a:latin typeface="RussianRail G Pro Medium" pitchFamily="50" charset="-52"/>
            </a:endParaRPr>
          </a:p>
        </p:txBody>
      </p:sp>
      <p:sp>
        <p:nvSpPr>
          <p:cNvPr id="34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1076876" y="3057525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171449" y="142874"/>
            <a:ext cx="5705476" cy="4524375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3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0353289" y="5422566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216824" y="592518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9067800" y="24904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9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9475709" y="24598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t="7833" b="15888"/>
          <a:stretch>
            <a:fillRect/>
          </a:stretch>
        </p:blipFill>
        <p:spPr bwMode="auto">
          <a:xfrm>
            <a:off x="289671" y="317197"/>
            <a:ext cx="5482479" cy="358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909" y="2350025"/>
            <a:ext cx="7288424" cy="4374625"/>
          </a:xfrm>
          <a:prstGeom prst="borderCallout1">
            <a:avLst>
              <a:gd name="adj1" fmla="val -628"/>
              <a:gd name="adj2" fmla="val 50084"/>
              <a:gd name="adj3" fmla="val -29244"/>
              <a:gd name="adj4" fmla="val 8584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509298" y="2543494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9;p49">
            <a:extLst>
              <a:ext uri="{FF2B5EF4-FFF2-40B4-BE49-F238E27FC236}">
                <a16:creationId xmlns:a16="http://schemas.microsoft.com/office/drawing/2014/main" xmlns="" id="{2E0F5578-10FD-41AE-A935-457C35F64544}"/>
              </a:ext>
            </a:extLst>
          </p:cNvPr>
          <p:cNvSpPr/>
          <p:nvPr/>
        </p:nvSpPr>
        <p:spPr>
          <a:xfrm rot="18900000">
            <a:off x="9639147" y="2659719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31;p49">
            <a:extLst>
              <a:ext uri="{FF2B5EF4-FFF2-40B4-BE49-F238E27FC236}">
                <a16:creationId xmlns:a16="http://schemas.microsoft.com/office/drawing/2014/main" xmlns="" id="{D5E26D99-5B71-40EC-B68E-FFE7D5FA54E1}"/>
              </a:ext>
            </a:extLst>
          </p:cNvPr>
          <p:cNvSpPr/>
          <p:nvPr/>
        </p:nvSpPr>
        <p:spPr>
          <a:xfrm rot="16200000" flipH="1">
            <a:off x="5931525" y="12767"/>
            <a:ext cx="6279346" cy="6253813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934;p49">
            <a:extLst>
              <a:ext uri="{FF2B5EF4-FFF2-40B4-BE49-F238E27FC236}">
                <a16:creationId xmlns:a16="http://schemas.microsoft.com/office/drawing/2014/main" xmlns="" id="{AC2BC1BA-2E1E-4DC8-95B8-2C3F55E2B4CF}"/>
              </a:ext>
            </a:extLst>
          </p:cNvPr>
          <p:cNvSpPr/>
          <p:nvPr/>
        </p:nvSpPr>
        <p:spPr>
          <a:xfrm rot="13500000">
            <a:off x="11148256" y="3907100"/>
            <a:ext cx="1211213" cy="13979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58AC7C4-71CF-4D75-95EA-2D374E81B1EC}"/>
              </a:ext>
            </a:extLst>
          </p:cNvPr>
          <p:cNvSpPr txBox="1"/>
          <p:nvPr/>
        </p:nvSpPr>
        <p:spPr>
          <a:xfrm>
            <a:off x="0" y="6627168"/>
            <a:ext cx="251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7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26" name="Google Shape;934;p49">
            <a:extLst>
              <a:ext uri="{FF2B5EF4-FFF2-40B4-BE49-F238E27FC236}">
                <a16:creationId xmlns:a16="http://schemas.microsoft.com/office/drawing/2014/main" xmlns="" id="{8B922241-6BAB-4F29-A83C-A3C0FFEB0FEE}"/>
              </a:ext>
            </a:extLst>
          </p:cNvPr>
          <p:cNvSpPr/>
          <p:nvPr/>
        </p:nvSpPr>
        <p:spPr>
          <a:xfrm rot="10800000">
            <a:off x="304798" y="6564630"/>
            <a:ext cx="1343026" cy="45719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34;p49">
            <a:extLst>
              <a:ext uri="{FF2B5EF4-FFF2-40B4-BE49-F238E27FC236}">
                <a16:creationId xmlns:a16="http://schemas.microsoft.com/office/drawing/2014/main" xmlns="" id="{65B74FE9-5C26-4CC9-9CE3-9487E4C3ED0D}"/>
              </a:ext>
            </a:extLst>
          </p:cNvPr>
          <p:cNvSpPr/>
          <p:nvPr/>
        </p:nvSpPr>
        <p:spPr>
          <a:xfrm rot="10800000">
            <a:off x="4991099" y="238124"/>
            <a:ext cx="1033054" cy="180975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9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10250746" y="4718402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6364353" y="304800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33;p49">
            <a:extLst>
              <a:ext uri="{FF2B5EF4-FFF2-40B4-BE49-F238E27FC236}">
                <a16:creationId xmlns:a16="http://schemas.microsoft.com/office/drawing/2014/main" xmlns="" id="{71607617-F775-423A-8F43-5257F8EAF85F}"/>
              </a:ext>
            </a:extLst>
          </p:cNvPr>
          <p:cNvSpPr/>
          <p:nvPr/>
        </p:nvSpPr>
        <p:spPr>
          <a:xfrm rot="16200000">
            <a:off x="9240902" y="3870676"/>
            <a:ext cx="1941254" cy="1941253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35;p49">
            <a:extLst>
              <a:ext uri="{FF2B5EF4-FFF2-40B4-BE49-F238E27FC236}">
                <a16:creationId xmlns:a16="http://schemas.microsoft.com/office/drawing/2014/main" xmlns="" id="{EC7F1260-D476-40F4-91E3-60A0EF719F14}"/>
              </a:ext>
            </a:extLst>
          </p:cNvPr>
          <p:cNvSpPr/>
          <p:nvPr/>
        </p:nvSpPr>
        <p:spPr>
          <a:xfrm rot="13500410">
            <a:off x="10441584" y="5391558"/>
            <a:ext cx="2027308" cy="33919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32;p49">
            <a:extLst>
              <a:ext uri="{FF2B5EF4-FFF2-40B4-BE49-F238E27FC236}">
                <a16:creationId xmlns:a16="http://schemas.microsoft.com/office/drawing/2014/main" xmlns="" id="{02A42AD1-CA01-490E-941B-3ABCA3B4B30B}"/>
              </a:ext>
            </a:extLst>
          </p:cNvPr>
          <p:cNvSpPr/>
          <p:nvPr/>
        </p:nvSpPr>
        <p:spPr>
          <a:xfrm rot="13500410">
            <a:off x="5683389" y="885144"/>
            <a:ext cx="2606449" cy="249062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171449" y="142873"/>
            <a:ext cx="4905376" cy="3019427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75450"/>
            <a:ext cx="4542344" cy="200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8162925" y="949464"/>
            <a:ext cx="3867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RussianRail G Pro Medium" pitchFamily="50" charset="-52"/>
              </a:rPr>
              <a:t>Суточный клиентский план погрузки (СКПП)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RussianRail G Pro Medium" pitchFamily="50" charset="-52"/>
              </a:rPr>
              <a:t>в АС ЭТРАН НП </a:t>
            </a:r>
            <a:endParaRPr lang="en-US" sz="2000" dirty="0">
              <a:solidFill>
                <a:schemeClr val="bg1"/>
              </a:solidFill>
              <a:latin typeface="RussianRail G Pro Medium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9067800" y="24904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9475709" y="24598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700" y="2508221"/>
            <a:ext cx="8762337" cy="193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233" y="4066180"/>
            <a:ext cx="8122000" cy="23727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35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72632D-461E-4B80-9C90-3A5257854477}"/>
              </a:ext>
            </a:extLst>
          </p:cNvPr>
          <p:cNvSpPr txBox="1"/>
          <p:nvPr/>
        </p:nvSpPr>
        <p:spPr>
          <a:xfrm>
            <a:off x="0" y="6627168"/>
            <a:ext cx="251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25A69"/>
                </a:solidFill>
                <a:latin typeface="RussianRail G Pro Medium" panose="02000605040000020004" pitchFamily="50" charset="-52"/>
              </a:rPr>
              <a:t>9</a:t>
            </a:r>
            <a:endParaRPr lang="en-US" sz="900" dirty="0">
              <a:solidFill>
                <a:srgbClr val="425A69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6" name="Google Shape;454;p30">
            <a:extLst>
              <a:ext uri="{FF2B5EF4-FFF2-40B4-BE49-F238E27FC236}">
                <a16:creationId xmlns:a16="http://schemas.microsoft.com/office/drawing/2014/main" xmlns="" id="{8828D146-DB8A-4F02-AD5C-28E135D5E8FE}"/>
              </a:ext>
            </a:extLst>
          </p:cNvPr>
          <p:cNvSpPr/>
          <p:nvPr/>
        </p:nvSpPr>
        <p:spPr>
          <a:xfrm flipH="1">
            <a:off x="9609875" y="4306528"/>
            <a:ext cx="2588104" cy="2551471"/>
          </a:xfrm>
          <a:prstGeom prst="rtTriangle">
            <a:avLst/>
          </a:prstGeom>
          <a:gradFill flip="none" rotWithShape="1">
            <a:gsLst>
              <a:gs pos="12000">
                <a:schemeClr val="tx1"/>
              </a:gs>
              <a:gs pos="100000">
                <a:srgbClr val="425A69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58;p30">
            <a:extLst>
              <a:ext uri="{FF2B5EF4-FFF2-40B4-BE49-F238E27FC236}">
                <a16:creationId xmlns:a16="http://schemas.microsoft.com/office/drawing/2014/main" xmlns="" id="{68333C36-9DCF-4ADA-AE9A-050748D85DFB}"/>
              </a:ext>
            </a:extLst>
          </p:cNvPr>
          <p:cNvSpPr/>
          <p:nvPr/>
        </p:nvSpPr>
        <p:spPr>
          <a:xfrm rot="18900410">
            <a:off x="11236819" y="4479590"/>
            <a:ext cx="1039963" cy="190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59;p30">
            <a:extLst>
              <a:ext uri="{FF2B5EF4-FFF2-40B4-BE49-F238E27FC236}">
                <a16:creationId xmlns:a16="http://schemas.microsoft.com/office/drawing/2014/main" xmlns="" id="{7B5F2AC4-1D04-483B-9687-F4CE81781415}"/>
              </a:ext>
            </a:extLst>
          </p:cNvPr>
          <p:cNvSpPr/>
          <p:nvPr/>
        </p:nvSpPr>
        <p:spPr>
          <a:xfrm rot="18900410">
            <a:off x="11236820" y="4859768"/>
            <a:ext cx="1039963" cy="190864"/>
          </a:xfrm>
          <a:prstGeom prst="roundRect">
            <a:avLst>
              <a:gd name="adj" fmla="val 50000"/>
            </a:avLst>
          </a:prstGeom>
          <a:solidFill>
            <a:srgbClr val="D1D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60;p30">
            <a:extLst>
              <a:ext uri="{FF2B5EF4-FFF2-40B4-BE49-F238E27FC236}">
                <a16:creationId xmlns:a16="http://schemas.microsoft.com/office/drawing/2014/main" xmlns="" id="{06EFABFD-9B7A-4A30-B566-82E1935B74AB}"/>
              </a:ext>
            </a:extLst>
          </p:cNvPr>
          <p:cNvSpPr/>
          <p:nvPr/>
        </p:nvSpPr>
        <p:spPr>
          <a:xfrm rot="18900410">
            <a:off x="11045304" y="5175791"/>
            <a:ext cx="1039963" cy="279108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34;p49">
            <a:extLst>
              <a:ext uri="{FF2B5EF4-FFF2-40B4-BE49-F238E27FC236}">
                <a16:creationId xmlns:a16="http://schemas.microsoft.com/office/drawing/2014/main" xmlns="" id="{EC8D60B0-B698-46EB-8303-8EE31012E339}"/>
              </a:ext>
            </a:extLst>
          </p:cNvPr>
          <p:cNvSpPr/>
          <p:nvPr/>
        </p:nvSpPr>
        <p:spPr>
          <a:xfrm rot="10800000">
            <a:off x="5529825" y="4262739"/>
            <a:ext cx="45719" cy="283284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2CC53C-2CAD-0BAB-E27F-98E22C38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5" t="15487" r="14286" b="17543"/>
          <a:stretch/>
        </p:blipFill>
        <p:spPr>
          <a:xfrm>
            <a:off x="11119411" y="331594"/>
            <a:ext cx="723524" cy="441362"/>
          </a:xfrm>
          <a:prstGeom prst="rect">
            <a:avLst/>
          </a:prstGeom>
        </p:spPr>
      </p:pic>
      <p:sp>
        <p:nvSpPr>
          <p:cNvPr id="30" name="Google Shape;934;p49">
            <a:extLst>
              <a:ext uri="{FF2B5EF4-FFF2-40B4-BE49-F238E27FC236}">
                <a16:creationId xmlns:a16="http://schemas.microsoft.com/office/drawing/2014/main" xmlns="" id="{3F75513B-DA40-49FD-BCAB-D259160641D5}"/>
              </a:ext>
            </a:extLst>
          </p:cNvPr>
          <p:cNvSpPr/>
          <p:nvPr/>
        </p:nvSpPr>
        <p:spPr>
          <a:xfrm rot="10800000">
            <a:off x="5534024" y="4829174"/>
            <a:ext cx="71249" cy="2028825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212773" y="5677539"/>
            <a:ext cx="932811" cy="932811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475;p30">
            <a:extLst>
              <a:ext uri="{FF2B5EF4-FFF2-40B4-BE49-F238E27FC236}">
                <a16:creationId xmlns:a16="http://schemas.microsoft.com/office/drawing/2014/main" xmlns="" id="{5257CD23-1BD2-4658-BEE4-4B62745E057D}"/>
              </a:ext>
            </a:extLst>
          </p:cNvPr>
          <p:cNvSpPr/>
          <p:nvPr/>
        </p:nvSpPr>
        <p:spPr>
          <a:xfrm>
            <a:off x="10315576" y="5181600"/>
            <a:ext cx="1581150" cy="1419225"/>
          </a:xfrm>
          <a:prstGeom prst="ellipse">
            <a:avLst/>
          </a:prstGeom>
          <a:noFill/>
          <a:ln w="9525" cap="flat" cmpd="sng">
            <a:solidFill>
              <a:srgbClr val="E21A1A"/>
            </a:solidFill>
            <a:prstDash val="lg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2419349" y="244614"/>
            <a:ext cx="568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RussianRail G Pro Medium" pitchFamily="50" charset="-52"/>
              </a:rPr>
              <a:t>Режимы взаимодействия с АС ЭТРАН НП</a:t>
            </a:r>
            <a:endParaRPr lang="en-US" sz="2000" dirty="0">
              <a:latin typeface="RussianRail G Pro Medium" pitchFamily="50" charset="-52"/>
            </a:endParaRPr>
          </a:p>
        </p:txBody>
      </p:sp>
      <p:grpSp>
        <p:nvGrpSpPr>
          <p:cNvPr id="39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1009651" y="1076325"/>
            <a:ext cx="4133849" cy="3581400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0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873" y="1209675"/>
            <a:ext cx="3886277" cy="279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29D3DD9-4EBE-43A2-89EF-748DCE1FE591}"/>
              </a:ext>
            </a:extLst>
          </p:cNvPr>
          <p:cNvSpPr txBox="1"/>
          <p:nvPr/>
        </p:nvSpPr>
        <p:spPr>
          <a:xfrm>
            <a:off x="152400" y="15379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RussianRail G Pro Medium" panose="02000605040000020004" pitchFamily="50" charset="-52"/>
              </a:rPr>
              <a:t>АС ЭТРАН НП</a:t>
            </a:r>
            <a:endParaRPr lang="en-US" sz="2000" dirty="0">
              <a:solidFill>
                <a:srgbClr val="FF0000"/>
              </a:solidFill>
              <a:latin typeface="RussianRail G Pro Medium" panose="02000605040000020004" pitchFamily="50" charset="-52"/>
            </a:endParaRPr>
          </a:p>
        </p:txBody>
      </p:sp>
      <p:sp>
        <p:nvSpPr>
          <p:cNvPr id="46" name="Google Shape;934;p49">
            <a:extLst>
              <a:ext uri="{FF2B5EF4-FFF2-40B4-BE49-F238E27FC236}">
                <a16:creationId xmlns:a16="http://schemas.microsoft.com/office/drawing/2014/main" xmlns="" id="{85D3D27E-A4C5-41D6-B185-0C9FD2376B7A}"/>
              </a:ext>
            </a:extLst>
          </p:cNvPr>
          <p:cNvSpPr/>
          <p:nvPr/>
        </p:nvSpPr>
        <p:spPr>
          <a:xfrm rot="5400000">
            <a:off x="560309" y="150737"/>
            <a:ext cx="48305" cy="736077"/>
          </a:xfrm>
          <a:prstGeom prst="roundRect">
            <a:avLst>
              <a:gd name="adj" fmla="val 50000"/>
            </a:avLst>
          </a:prstGeom>
          <a:solidFill>
            <a:srgbClr val="E21A1A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200024" y="597039"/>
            <a:ext cx="568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RussianRail G Pro Medium" pitchFamily="50" charset="-52"/>
              </a:rPr>
              <a:t>АРМ ППД</a:t>
            </a:r>
            <a:endParaRPr lang="en-US" sz="1600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7D13E4E-2F54-4D3F-84DC-1FCB8892AC7F}"/>
              </a:ext>
            </a:extLst>
          </p:cNvPr>
          <p:cNvSpPr txBox="1"/>
          <p:nvPr/>
        </p:nvSpPr>
        <p:spPr>
          <a:xfrm>
            <a:off x="5153024" y="597039"/>
            <a:ext cx="568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RussianRail G Pro Medium" pitchFamily="50" charset="-52"/>
              </a:rPr>
              <a:t>АСУ-АСУ</a:t>
            </a:r>
            <a:endParaRPr lang="en-US" sz="1600" dirty="0">
              <a:solidFill>
                <a:srgbClr val="FF0000"/>
              </a:solidFill>
              <a:latin typeface="RussianRail G Pro Medium" pitchFamily="50" charset="-52"/>
            </a:endParaRPr>
          </a:p>
        </p:txBody>
      </p:sp>
      <p:grpSp>
        <p:nvGrpSpPr>
          <p:cNvPr id="51" name="Google Shape;938;p49">
            <a:extLst>
              <a:ext uri="{FF2B5EF4-FFF2-40B4-BE49-F238E27FC236}">
                <a16:creationId xmlns:a16="http://schemas.microsoft.com/office/drawing/2014/main" xmlns="" id="{14B8CA30-B10C-46AD-9137-73790819D176}"/>
              </a:ext>
            </a:extLst>
          </p:cNvPr>
          <p:cNvGrpSpPr/>
          <p:nvPr/>
        </p:nvGrpSpPr>
        <p:grpSpPr>
          <a:xfrm>
            <a:off x="6029326" y="1076325"/>
            <a:ext cx="4133849" cy="3581400"/>
            <a:chOff x="331763" y="414153"/>
            <a:chExt cx="6903246" cy="5074747"/>
          </a:xfrm>
          <a:solidFill>
            <a:srgbClr val="0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2" name="Google Shape;939;p49">
              <a:extLst>
                <a:ext uri="{FF2B5EF4-FFF2-40B4-BE49-F238E27FC236}">
                  <a16:creationId xmlns:a16="http://schemas.microsoft.com/office/drawing/2014/main" xmlns="" id="{2268766F-1379-4F3F-9C3C-D84FE357EAE1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940;p49">
              <a:extLst>
                <a:ext uri="{FF2B5EF4-FFF2-40B4-BE49-F238E27FC236}">
                  <a16:creationId xmlns:a16="http://schemas.microsoft.com/office/drawing/2014/main" xmlns="" id="{D65FE5EB-CC4B-4834-8E3B-FF8571BDBB0E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941;p49">
              <a:extLst>
                <a:ext uri="{FF2B5EF4-FFF2-40B4-BE49-F238E27FC236}">
                  <a16:creationId xmlns:a16="http://schemas.microsoft.com/office/drawing/2014/main" xmlns="" id="{FC3D58B4-9E08-4978-8908-A0067F844660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942;p49">
              <a:extLst>
                <a:ext uri="{FF2B5EF4-FFF2-40B4-BE49-F238E27FC236}">
                  <a16:creationId xmlns:a16="http://schemas.microsoft.com/office/drawing/2014/main" xmlns="" id="{BA2B549C-61DE-42AA-AA0E-5E88BEF49A4A}"/>
                </a:ext>
              </a:extLst>
            </p:cNvPr>
            <p:cNvSpPr/>
            <p:nvPr/>
          </p:nvSpPr>
          <p:spPr>
            <a:xfrm>
              <a:off x="2772650" y="526202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tx1"/>
                </a:gs>
                <a:gs pos="100000">
                  <a:srgbClr val="425A69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61" name="Рисунок 60" descr="screen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384" y="1349228"/>
            <a:ext cx="3912870" cy="246077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934200" y="1978334"/>
            <a:ext cx="1371600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RussianRail G Pro Medium" pitchFamily="50" charset="-52"/>
              </a:rPr>
              <a:t>АСУ Клиента</a:t>
            </a:r>
            <a:endParaRPr lang="ru-RU" sz="1400" b="1" dirty="0">
              <a:latin typeface="RussianRail G Pro Medium" pitchFamily="50" charset="-52"/>
            </a:endParaRPr>
          </a:p>
        </p:txBody>
      </p:sp>
      <p:grpSp>
        <p:nvGrpSpPr>
          <p:cNvPr id="63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5837079" y="480272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64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5895974" y="5580013"/>
            <a:ext cx="4400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Режим АСУ АСУ особенно выгоден для компаний:</a:t>
            </a:r>
          </a:p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- с объемом перевозок от 10 заявок или 100 вагонов в месяц</a:t>
            </a:r>
          </a:p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- имеющей свою автоматизированную систему</a:t>
            </a:r>
          </a:p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- с потребностью в автоматизированном учете и аналитике ж.д. перевозок</a:t>
            </a:r>
            <a:endParaRPr lang="ru-RU" altLang="zh-CN" sz="1200" dirty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915025" y="4726828"/>
            <a:ext cx="3943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Режим АСУ – АСУ в АС ЭТРАН НП – это механизм автоматизированного обмена данными между автоматизированными системами (АСУ) клиента и системой ЭТРАН ОАО «РЖД»</a:t>
            </a:r>
            <a:endParaRPr lang="ru-RU" altLang="zh-CN" sz="1200" dirty="0">
              <a:latin typeface="RussianRail G Pro Medium" pitchFamily="50" charset="-52"/>
              <a:ea typeface="Verdana" panose="020B0604030504040204" pitchFamily="34" charset="0"/>
              <a:cs typeface="+mn-ea"/>
              <a:sym typeface="+mn-lt"/>
            </a:endParaRPr>
          </a:p>
        </p:txBody>
      </p:sp>
      <p:grpSp>
        <p:nvGrpSpPr>
          <p:cNvPr id="68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5808504" y="5640925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69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1057275" y="4764928"/>
            <a:ext cx="3943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0695"/>
            <a:r>
              <a:rPr lang="ru-RU" altLang="zh-CN" sz="1200" dirty="0" smtClean="0">
                <a:latin typeface="RussianRail G Pro Medium" pitchFamily="50" charset="-52"/>
                <a:ea typeface="Verdana" panose="020B0604030504040204" pitchFamily="34" charset="0"/>
                <a:cs typeface="+mn-ea"/>
                <a:sym typeface="+mn-lt"/>
              </a:rPr>
              <a:t>Режим АРМ ППД в АС ЭТРАН НП – это Автоматизированное Рабочее Место Подготовки Перевозочных Документов. Позволяет вручную оформлять электронные перевозочные документы в системе</a:t>
            </a:r>
          </a:p>
        </p:txBody>
      </p:sp>
      <p:grpSp>
        <p:nvGrpSpPr>
          <p:cNvPr id="72" name="Google Shape;1238;p62">
            <a:extLst>
              <a:ext uri="{FF2B5EF4-FFF2-40B4-BE49-F238E27FC236}">
                <a16:creationId xmlns:a16="http://schemas.microsoft.com/office/drawing/2014/main" xmlns="" id="{1869BB6D-EA29-4D7A-8061-0FF83ABCC5ED}"/>
              </a:ext>
            </a:extLst>
          </p:cNvPr>
          <p:cNvGrpSpPr/>
          <p:nvPr/>
        </p:nvGrpSpPr>
        <p:grpSpPr>
          <a:xfrm>
            <a:off x="979329" y="4850350"/>
            <a:ext cx="136394" cy="143810"/>
            <a:chOff x="4854075" y="2527625"/>
            <a:chExt cx="56000" cy="59050"/>
          </a:xfrm>
          <a:solidFill>
            <a:srgbClr val="FF0000"/>
          </a:solidFill>
        </p:grpSpPr>
        <p:sp>
          <p:nvSpPr>
            <p:cNvPr id="73" name="Google Shape;1239;p62">
              <a:extLst>
                <a:ext uri="{FF2B5EF4-FFF2-40B4-BE49-F238E27FC236}">
                  <a16:creationId xmlns:a16="http://schemas.microsoft.com/office/drawing/2014/main" xmlns="" id="{6E40EB5F-550E-4CB5-9FA9-F66FC8AA860D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40;p62">
              <a:extLst>
                <a:ext uri="{FF2B5EF4-FFF2-40B4-BE49-F238E27FC236}">
                  <a16:creationId xmlns:a16="http://schemas.microsoft.com/office/drawing/2014/main" xmlns="" id="{D105080A-6D8B-4C71-BF57-1C9640918EC7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0340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1907</Words>
  <Application>Microsoft Office PowerPoint</Application>
  <PresentationFormat>Произвольный</PresentationFormat>
  <Paragraphs>390</Paragraphs>
  <Slides>33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Единый договор  об оказании транспортных услуг ОАО «РЖД»</vt:lpstr>
      <vt:lpstr>Присоединение к Единому договору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Латыева Дарья</dc:creator>
  <cp:lastModifiedBy>User1</cp:lastModifiedBy>
  <cp:revision>129</cp:revision>
  <dcterms:created xsi:type="dcterms:W3CDTF">2023-11-23T13:01:36Z</dcterms:created>
  <dcterms:modified xsi:type="dcterms:W3CDTF">2026-05-14T05:27:29Z</dcterms:modified>
</cp:coreProperties>
</file>